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9" r:id="rId1"/>
  </p:sldMasterIdLst>
  <p:notesMasterIdLst>
    <p:notesMasterId r:id="rId64"/>
  </p:notesMasterIdLst>
  <p:sldIdLst>
    <p:sldId id="256" r:id="rId2"/>
    <p:sldId id="338" r:id="rId3"/>
    <p:sldId id="339" r:id="rId4"/>
    <p:sldId id="340" r:id="rId5"/>
    <p:sldId id="341" r:id="rId6"/>
    <p:sldId id="348" r:id="rId7"/>
    <p:sldId id="342" r:id="rId8"/>
    <p:sldId id="353" r:id="rId9"/>
    <p:sldId id="510" r:id="rId10"/>
    <p:sldId id="511" r:id="rId11"/>
    <p:sldId id="354" r:id="rId12"/>
    <p:sldId id="512" r:id="rId13"/>
    <p:sldId id="355" r:id="rId14"/>
    <p:sldId id="513" r:id="rId15"/>
    <p:sldId id="514" r:id="rId16"/>
    <p:sldId id="515" r:id="rId17"/>
    <p:sldId id="516" r:id="rId18"/>
    <p:sldId id="356" r:id="rId19"/>
    <p:sldId id="357" r:id="rId20"/>
    <p:sldId id="358" r:id="rId21"/>
    <p:sldId id="343" r:id="rId22"/>
    <p:sldId id="344" r:id="rId23"/>
    <p:sldId id="345" r:id="rId24"/>
    <p:sldId id="346" r:id="rId25"/>
    <p:sldId id="347" r:id="rId26"/>
    <p:sldId id="517" r:id="rId27"/>
    <p:sldId id="518" r:id="rId28"/>
    <p:sldId id="519" r:id="rId29"/>
    <p:sldId id="521" r:id="rId30"/>
    <p:sldId id="520" r:id="rId31"/>
    <p:sldId id="530" r:id="rId32"/>
    <p:sldId id="522" r:id="rId33"/>
    <p:sldId id="534" r:id="rId34"/>
    <p:sldId id="535" r:id="rId35"/>
    <p:sldId id="523" r:id="rId36"/>
    <p:sldId id="524" r:id="rId37"/>
    <p:sldId id="525" r:id="rId38"/>
    <p:sldId id="526" r:id="rId39"/>
    <p:sldId id="528" r:id="rId40"/>
    <p:sldId id="527" r:id="rId41"/>
    <p:sldId id="529" r:id="rId42"/>
    <p:sldId id="531" r:id="rId43"/>
    <p:sldId id="532" r:id="rId44"/>
    <p:sldId id="533" r:id="rId45"/>
    <p:sldId id="536" r:id="rId46"/>
    <p:sldId id="538" r:id="rId47"/>
    <p:sldId id="539" r:id="rId48"/>
    <p:sldId id="537" r:id="rId49"/>
    <p:sldId id="540" r:id="rId50"/>
    <p:sldId id="541" r:id="rId51"/>
    <p:sldId id="542" r:id="rId52"/>
    <p:sldId id="543" r:id="rId53"/>
    <p:sldId id="544" r:id="rId54"/>
    <p:sldId id="359" r:id="rId55"/>
    <p:sldId id="360" r:id="rId56"/>
    <p:sldId id="363" r:id="rId57"/>
    <p:sldId id="361" r:id="rId58"/>
    <p:sldId id="364" r:id="rId59"/>
    <p:sldId id="362" r:id="rId60"/>
    <p:sldId id="365" r:id="rId61"/>
    <p:sldId id="349" r:id="rId62"/>
    <p:sldId id="415" r:id="rId6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70" autoAdjust="0"/>
    <p:restoredTop sz="94351" autoAdjust="0"/>
  </p:normalViewPr>
  <p:slideViewPr>
    <p:cSldViewPr>
      <p:cViewPr varScale="1">
        <p:scale>
          <a:sx n="61" d="100"/>
          <a:sy n="61" d="100"/>
        </p:scale>
        <p:origin x="732" y="2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2.pn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169ECE-3D5C-43E2-ADDC-FBA21FA1B2BE}" type="datetimeFigureOut">
              <a:rPr lang="en-US" smtClean="0"/>
              <a:t>1/31/2022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648A9F-7530-43D9-ACEB-FBFFF09E042B}" type="slidenum">
              <a:rPr lang="en-US" smtClean="0"/>
              <a:t>‹#›</a:t>
            </a:fld>
            <a:endParaRPr lang="en-US"/>
          </a:p>
        </p:txBody>
      </p:sp>
    </p:spTree>
    <p:extLst>
      <p:ext uri="{BB962C8B-B14F-4D97-AF65-F5344CB8AC3E}">
        <p14:creationId xmlns:p14="http://schemas.microsoft.com/office/powerpoint/2010/main" val="883975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648A9F-7530-43D9-ACEB-FBFFF09E042B}" type="slidenum">
              <a:rPr lang="en-US" smtClean="0"/>
              <a:t>2</a:t>
            </a:fld>
            <a:endParaRPr lang="en-US"/>
          </a:p>
        </p:txBody>
      </p:sp>
    </p:spTree>
    <p:extLst>
      <p:ext uri="{BB962C8B-B14F-4D97-AF65-F5344CB8AC3E}">
        <p14:creationId xmlns:p14="http://schemas.microsoft.com/office/powerpoint/2010/main" val="65360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the name of</a:t>
            </a:r>
            <a:r>
              <a:rPr lang="en-US" baseline="0" dirty="0"/>
              <a:t> the register that contains the address of the current instruction?</a:t>
            </a:r>
            <a:endParaRPr lang="en-US" dirty="0"/>
          </a:p>
        </p:txBody>
      </p:sp>
      <p:sp>
        <p:nvSpPr>
          <p:cNvPr id="4" name="Slide Number Placeholder 3"/>
          <p:cNvSpPr>
            <a:spLocks noGrp="1"/>
          </p:cNvSpPr>
          <p:nvPr>
            <p:ph type="sldNum" sz="quarter" idx="10"/>
          </p:nvPr>
        </p:nvSpPr>
        <p:spPr/>
        <p:txBody>
          <a:bodyPr/>
          <a:lstStyle/>
          <a:p>
            <a:fld id="{CC45A8A3-9FBB-431D-AAA8-BEEA360F5701}" type="slidenum">
              <a:rPr lang="en-US" smtClean="0"/>
              <a:t>62</a:t>
            </a:fld>
            <a:endParaRPr lang="en-US"/>
          </a:p>
        </p:txBody>
      </p:sp>
    </p:spTree>
    <p:extLst>
      <p:ext uri="{BB962C8B-B14F-4D97-AF65-F5344CB8AC3E}">
        <p14:creationId xmlns:p14="http://schemas.microsoft.com/office/powerpoint/2010/main" val="3158411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24988176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B03EA0-2F37-4F62-93D1-61BCD1BEDED7}" type="datetimeFigureOut">
              <a:rPr lang="en-US" smtClean="0"/>
              <a:t>1/31/2022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949427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6CB03EA0-2F37-4F62-93D1-61BCD1BEDED7}" type="datetimeFigureOut">
              <a:rPr lang="en-US" smtClean="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764133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6CB03EA0-2F37-4F62-93D1-61BCD1BEDED7}" type="datetimeFigureOut">
              <a:rPr lang="en-US" smtClean="0"/>
              <a:t>1/31/2022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293956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42597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61035408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809997" y="2222287"/>
            <a:ext cx="7524003" cy="36365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868822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CB03EA0-2F37-4F62-93D1-61BCD1BEDED7}" type="datetimeFigureOut">
              <a:rPr lang="en-US" smtClean="0"/>
              <a:t>1/31/2022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228153297"/>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CB03EA0-2F37-4F62-93D1-61BCD1BEDED7}" type="datetimeFigureOut">
              <a:rPr lang="en-US" smtClean="0"/>
              <a:t>1/31/2022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036704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B03EA0-2F37-4F62-93D1-61BCD1BEDED7}" type="datetimeFigureOut">
              <a:rPr lang="en-US" smtClean="0"/>
              <a:t>1/31/2022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249864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CB03EA0-2F37-4F62-93D1-61BCD1BEDED7}" type="datetimeFigureOut">
              <a:rPr lang="en-US" smtClean="0"/>
              <a:t>1/31/2022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362474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B03EA0-2F37-4F62-93D1-61BCD1BEDED7}" type="datetimeFigureOut">
              <a:rPr lang="en-US" smtClean="0"/>
              <a:t>1/31/2022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799667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641724" y="446087"/>
            <a:ext cx="4689475"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B03EA0-2F37-4F62-93D1-61BCD1BEDED7}" type="datetimeFigureOut">
              <a:rPr lang="en-US" smtClean="0"/>
              <a:t>1/31/2022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9591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6CB03EA0-2F37-4F62-93D1-61BCD1BEDED7}" type="datetimeFigureOut">
              <a:rPr lang="en-US" smtClean="0"/>
              <a:t>1/31/2022</a:t>
            </a:fld>
            <a:endParaRPr lang="en-US"/>
          </a:p>
        </p:txBody>
      </p:sp>
      <p:sp>
        <p:nvSpPr>
          <p:cNvPr id="6" name="Footer Placeholder 5"/>
          <p:cNvSpPr>
            <a:spLocks noGrp="1"/>
          </p:cNvSpPr>
          <p:nvPr>
            <p:ph type="ftr" sz="quarter" idx="11"/>
          </p:nvPr>
        </p:nvSpPr>
        <p:spPr>
          <a:xfrm>
            <a:off x="442797" y="6041361"/>
            <a:ext cx="2471560" cy="365125"/>
          </a:xfrm>
        </p:spPr>
        <p:txBody>
          <a:bodyPr/>
          <a:lstStyle/>
          <a:p>
            <a:endParaRPr lang="en-US"/>
          </a:p>
        </p:txBody>
      </p:sp>
      <p:sp>
        <p:nvSpPr>
          <p:cNvPr id="7" name="Slide Number Placeholder 6"/>
          <p:cNvSpPr>
            <a:spLocks noGrp="1"/>
          </p:cNvSpPr>
          <p:nvPr>
            <p:ph type="sldNum" sz="quarter" idx="12"/>
          </p:nvPr>
        </p:nvSpPr>
        <p:spPr>
          <a:xfrm>
            <a:off x="3647017" y="5915887"/>
            <a:ext cx="796616" cy="490599"/>
          </a:xfrm>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037771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6CB03EA0-2F37-4F62-93D1-61BCD1BEDED7}" type="datetimeFigureOut">
              <a:rPr lang="en-US" smtClean="0"/>
              <a:t>1/31/2022</a:t>
            </a:fld>
            <a:endParaRPr lang="en-US"/>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75ECBC2B-047C-4DA3-A87D-9C137F3EDB9B}" type="slidenum">
              <a:rPr lang="en-US" smtClean="0"/>
              <a:t>‹#›</a:t>
            </a:fld>
            <a:endParaRPr lang="en-US"/>
          </a:p>
        </p:txBody>
      </p:sp>
    </p:spTree>
    <p:extLst>
      <p:ext uri="{BB962C8B-B14F-4D97-AF65-F5344CB8AC3E}">
        <p14:creationId xmlns:p14="http://schemas.microsoft.com/office/powerpoint/2010/main" val="207120067"/>
      </p:ext>
    </p:extLst>
  </p:cSld>
  <p:clrMap bg1="dk1" tx1="lt1" bg2="dk2" tx2="lt2" accent1="accent1" accent2="accent2" accent3="accent3" accent4="accent4" accent5="accent5" accent6="accent6" hlink="hlink" folHlink="folHlink"/>
  <p:sldLayoutIdLst>
    <p:sldLayoutId id="2147483890" r:id="rId1"/>
    <p:sldLayoutId id="2147483891" r:id="rId2"/>
    <p:sldLayoutId id="2147483892" r:id="rId3"/>
    <p:sldLayoutId id="2147483893" r:id="rId4"/>
    <p:sldLayoutId id="2147483894" r:id="rId5"/>
    <p:sldLayoutId id="2147483895" r:id="rId6"/>
    <p:sldLayoutId id="2147483896" r:id="rId7"/>
    <p:sldLayoutId id="2147483897" r:id="rId8"/>
    <p:sldLayoutId id="2147483898" r:id="rId9"/>
    <p:sldLayoutId id="2147483899" r:id="rId10"/>
    <p:sldLayoutId id="2147483900" r:id="rId11"/>
    <p:sldLayoutId id="2147483901" r:id="rId12"/>
    <p:sldLayoutId id="2147483902" r:id="rId13"/>
    <p:sldLayoutId id="2147483903"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ascii-code.com/"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2.png"/><Relationship Id="rId7"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hyperlink" Target="https://creativecommons.org/licenses/by-nc/3.0/" TargetMode="External"/><Relationship Id="rId4" Type="http://schemas.openxmlformats.org/officeDocument/2006/relationships/hyperlink" Target="http://pngimg.com/download/7704"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 to Computers</a:t>
            </a:r>
          </a:p>
        </p:txBody>
      </p:sp>
      <p:sp>
        <p:nvSpPr>
          <p:cNvPr id="3" name="Subtitle 2"/>
          <p:cNvSpPr>
            <a:spLocks noGrp="1"/>
          </p:cNvSpPr>
          <p:nvPr>
            <p:ph type="subTitle" idx="1"/>
          </p:nvPr>
        </p:nvSpPr>
        <p:spPr/>
        <p:txBody>
          <a:bodyPr>
            <a:noAutofit/>
          </a:bodyPr>
          <a:lstStyle/>
          <a:p>
            <a:r>
              <a:rPr lang="en-US" b="1" dirty="0"/>
              <a:t>UT LAW 379M</a:t>
            </a:r>
          </a:p>
          <a:p>
            <a:r>
              <a:rPr lang="en-US" b="1"/>
              <a:t>Fall </a:t>
            </a:r>
            <a:r>
              <a:rPr lang="en-US" b="1" dirty="0"/>
              <a:t>2021</a:t>
            </a:r>
          </a:p>
          <a:p>
            <a:r>
              <a:rPr lang="en-US" dirty="0"/>
              <a:t>Lecture Notes</a:t>
            </a:r>
          </a:p>
        </p:txBody>
      </p:sp>
    </p:spTree>
    <p:extLst>
      <p:ext uri="{BB962C8B-B14F-4D97-AF65-F5344CB8AC3E}">
        <p14:creationId xmlns:p14="http://schemas.microsoft.com/office/powerpoint/2010/main" val="166104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4D47C-ED03-4C75-9542-43BF45526637}"/>
              </a:ext>
            </a:extLst>
          </p:cNvPr>
          <p:cNvSpPr>
            <a:spLocks noGrp="1"/>
          </p:cNvSpPr>
          <p:nvPr>
            <p:ph type="title"/>
          </p:nvPr>
        </p:nvSpPr>
        <p:spPr/>
        <p:txBody>
          <a:bodyPr/>
          <a:lstStyle/>
          <a:p>
            <a:r>
              <a:rPr lang="en-US" dirty="0"/>
              <a:t>Convert to Binary/Hex</a:t>
            </a:r>
          </a:p>
        </p:txBody>
      </p:sp>
      <p:sp>
        <p:nvSpPr>
          <p:cNvPr id="3" name="Content Placeholder 2">
            <a:extLst>
              <a:ext uri="{FF2B5EF4-FFF2-40B4-BE49-F238E27FC236}">
                <a16:creationId xmlns:a16="http://schemas.microsoft.com/office/drawing/2014/main" id="{D5B082E2-CF4F-4236-9763-F46754055172}"/>
              </a:ext>
            </a:extLst>
          </p:cNvPr>
          <p:cNvSpPr>
            <a:spLocks noGrp="1"/>
          </p:cNvSpPr>
          <p:nvPr>
            <p:ph idx="1"/>
          </p:nvPr>
        </p:nvSpPr>
        <p:spPr>
          <a:xfrm>
            <a:off x="809997" y="2222287"/>
            <a:ext cx="3228603" cy="3636510"/>
          </a:xfrm>
        </p:spPr>
        <p:txBody>
          <a:bodyPr/>
          <a:lstStyle/>
          <a:p>
            <a:r>
              <a:rPr lang="en-US" dirty="0"/>
              <a:t>250</a:t>
            </a:r>
          </a:p>
          <a:p>
            <a:r>
              <a:rPr lang="en-US" dirty="0"/>
              <a:t>100</a:t>
            </a:r>
          </a:p>
          <a:p>
            <a:r>
              <a:rPr lang="en-US" dirty="0"/>
              <a:t>128</a:t>
            </a:r>
          </a:p>
          <a:p>
            <a:r>
              <a:rPr lang="en-US" dirty="0"/>
              <a:t>129</a:t>
            </a:r>
          </a:p>
          <a:p>
            <a:r>
              <a:rPr lang="en-US" dirty="0"/>
              <a:t>64</a:t>
            </a:r>
          </a:p>
          <a:p>
            <a:r>
              <a:rPr lang="en-US" dirty="0"/>
              <a:t>32</a:t>
            </a:r>
          </a:p>
          <a:p>
            <a:r>
              <a:rPr lang="en-US" dirty="0"/>
              <a:t>96 (notice, 64+32)</a:t>
            </a:r>
          </a:p>
        </p:txBody>
      </p:sp>
      <p:sp>
        <p:nvSpPr>
          <p:cNvPr id="4" name="TextBox 3">
            <a:extLst>
              <a:ext uri="{FF2B5EF4-FFF2-40B4-BE49-F238E27FC236}">
                <a16:creationId xmlns:a16="http://schemas.microsoft.com/office/drawing/2014/main" id="{DA607944-6F35-4465-993F-2F26376326A2}"/>
              </a:ext>
            </a:extLst>
          </p:cNvPr>
          <p:cNvSpPr txBox="1"/>
          <p:nvPr/>
        </p:nvSpPr>
        <p:spPr>
          <a:xfrm>
            <a:off x="4371600" y="3124200"/>
            <a:ext cx="4467600" cy="1384995"/>
          </a:xfrm>
          <a:prstGeom prst="rect">
            <a:avLst/>
          </a:prstGeom>
          <a:noFill/>
        </p:spPr>
        <p:txBody>
          <a:bodyPr wrap="square" rtlCol="0">
            <a:spAutoFit/>
          </a:bodyPr>
          <a:lstStyle/>
          <a:p>
            <a:pPr algn="just"/>
            <a:r>
              <a:rPr lang="en-US" sz="2800" dirty="0"/>
              <a:t>Please use 8 bits for the binary. Use 2 digits for hex. Leading 0’s are fine</a:t>
            </a:r>
          </a:p>
        </p:txBody>
      </p:sp>
    </p:spTree>
    <p:extLst>
      <p:ext uri="{BB962C8B-B14F-4D97-AF65-F5344CB8AC3E}">
        <p14:creationId xmlns:p14="http://schemas.microsoft.com/office/powerpoint/2010/main" val="100456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7F123-063D-40D2-BEEB-23D7780E286A}"/>
              </a:ext>
            </a:extLst>
          </p:cNvPr>
          <p:cNvSpPr>
            <a:spLocks noGrp="1"/>
          </p:cNvSpPr>
          <p:nvPr>
            <p:ph type="title"/>
          </p:nvPr>
        </p:nvSpPr>
        <p:spPr/>
        <p:txBody>
          <a:bodyPr/>
          <a:lstStyle/>
          <a:p>
            <a:r>
              <a:rPr lang="en-US" dirty="0"/>
              <a:t>Interpretation - Letters</a:t>
            </a:r>
          </a:p>
        </p:txBody>
      </p:sp>
      <p:sp>
        <p:nvSpPr>
          <p:cNvPr id="3" name="Content Placeholder 2">
            <a:extLst>
              <a:ext uri="{FF2B5EF4-FFF2-40B4-BE49-F238E27FC236}">
                <a16:creationId xmlns:a16="http://schemas.microsoft.com/office/drawing/2014/main" id="{F88A2E92-A243-4F87-88CF-601268262D83}"/>
              </a:ext>
            </a:extLst>
          </p:cNvPr>
          <p:cNvSpPr>
            <a:spLocks noGrp="1"/>
          </p:cNvSpPr>
          <p:nvPr>
            <p:ph idx="1"/>
          </p:nvPr>
        </p:nvSpPr>
        <p:spPr/>
        <p:txBody>
          <a:bodyPr/>
          <a:lstStyle/>
          <a:p>
            <a:r>
              <a:rPr lang="en-US" dirty="0"/>
              <a:t>ASCII – The original English language character mapping</a:t>
            </a:r>
          </a:p>
          <a:p>
            <a:r>
              <a:rPr lang="en-US" dirty="0"/>
              <a:t>Each letter, symbol, and control character had a code</a:t>
            </a:r>
          </a:p>
          <a:p>
            <a:r>
              <a:rPr lang="en-US" dirty="0"/>
              <a:t>‘a’ – 97 (decimal), 0x61 (hex), 0110 0001 (bin)</a:t>
            </a:r>
          </a:p>
          <a:p>
            <a:r>
              <a:rPr lang="en-US" dirty="0"/>
              <a:t>‘A’ – 65 (decimal), 0x41 (hex), 0100 0001 (bin)</a:t>
            </a:r>
          </a:p>
          <a:p>
            <a:r>
              <a:rPr lang="en-US" dirty="0"/>
              <a:t>Newline – 10 (decimal), 0x0a (hex), 0000 1010 (bin)</a:t>
            </a:r>
          </a:p>
        </p:txBody>
      </p:sp>
    </p:spTree>
    <p:extLst>
      <p:ext uri="{BB962C8B-B14F-4D97-AF65-F5344CB8AC3E}">
        <p14:creationId xmlns:p14="http://schemas.microsoft.com/office/powerpoint/2010/main" val="1715305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1364B-49BB-49E4-8B20-98115A943236}"/>
              </a:ext>
            </a:extLst>
          </p:cNvPr>
          <p:cNvSpPr>
            <a:spLocks noGrp="1"/>
          </p:cNvSpPr>
          <p:nvPr>
            <p:ph type="title"/>
          </p:nvPr>
        </p:nvSpPr>
        <p:spPr/>
        <p:txBody>
          <a:bodyPr/>
          <a:lstStyle/>
          <a:p>
            <a:r>
              <a:rPr lang="en-US" dirty="0"/>
              <a:t>ASCII Exercise</a:t>
            </a:r>
          </a:p>
        </p:txBody>
      </p:sp>
      <p:sp>
        <p:nvSpPr>
          <p:cNvPr id="3" name="Content Placeholder 2">
            <a:extLst>
              <a:ext uri="{FF2B5EF4-FFF2-40B4-BE49-F238E27FC236}">
                <a16:creationId xmlns:a16="http://schemas.microsoft.com/office/drawing/2014/main" id="{B5957A8F-6122-4BC1-8B38-CBBC55256F59}"/>
              </a:ext>
            </a:extLst>
          </p:cNvPr>
          <p:cNvSpPr>
            <a:spLocks noGrp="1"/>
          </p:cNvSpPr>
          <p:nvPr>
            <p:ph idx="1"/>
          </p:nvPr>
        </p:nvSpPr>
        <p:spPr/>
        <p:txBody>
          <a:bodyPr/>
          <a:lstStyle/>
          <a:p>
            <a:r>
              <a:rPr lang="en-US" dirty="0"/>
              <a:t>ASCII table: </a:t>
            </a:r>
            <a:r>
              <a:rPr lang="en-US" dirty="0">
                <a:hlinkClick r:id="rId2"/>
              </a:rPr>
              <a:t>https://www.ascii-code.com/</a:t>
            </a:r>
            <a:endParaRPr lang="en-US" dirty="0"/>
          </a:p>
          <a:p>
            <a:endParaRPr lang="en-US" dirty="0"/>
          </a:p>
          <a:p>
            <a:r>
              <a:rPr lang="en-US" dirty="0"/>
              <a:t>Find the hex codes for “hello world!”</a:t>
            </a:r>
          </a:p>
          <a:p>
            <a:endParaRPr lang="en-US" dirty="0"/>
          </a:p>
          <a:p>
            <a:r>
              <a:rPr lang="en-US" dirty="0"/>
              <a:t>Find the </a:t>
            </a:r>
            <a:r>
              <a:rPr lang="en-US" dirty="0" err="1"/>
              <a:t>hext</a:t>
            </a:r>
            <a:r>
              <a:rPr lang="en-US" dirty="0"/>
              <a:t> codes for your name</a:t>
            </a:r>
          </a:p>
          <a:p>
            <a:endParaRPr lang="en-US" dirty="0"/>
          </a:p>
          <a:p>
            <a:r>
              <a:rPr lang="en-US" dirty="0"/>
              <a:t>Include spaces and punctuation!</a:t>
            </a:r>
          </a:p>
        </p:txBody>
      </p:sp>
    </p:spTree>
    <p:extLst>
      <p:ext uri="{BB962C8B-B14F-4D97-AF65-F5344CB8AC3E}">
        <p14:creationId xmlns:p14="http://schemas.microsoft.com/office/powerpoint/2010/main" val="1084624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4A51E-CB09-4F40-B71F-AABD4DF302C0}"/>
              </a:ext>
            </a:extLst>
          </p:cNvPr>
          <p:cNvSpPr>
            <a:spLocks noGrp="1"/>
          </p:cNvSpPr>
          <p:nvPr>
            <p:ph type="title"/>
          </p:nvPr>
        </p:nvSpPr>
        <p:spPr/>
        <p:txBody>
          <a:bodyPr/>
          <a:lstStyle/>
          <a:p>
            <a:r>
              <a:rPr lang="en-US" dirty="0"/>
              <a:t>Interpretation - Images</a:t>
            </a:r>
          </a:p>
        </p:txBody>
      </p:sp>
      <p:sp>
        <p:nvSpPr>
          <p:cNvPr id="3" name="Content Placeholder 2">
            <a:extLst>
              <a:ext uri="{FF2B5EF4-FFF2-40B4-BE49-F238E27FC236}">
                <a16:creationId xmlns:a16="http://schemas.microsoft.com/office/drawing/2014/main" id="{6D253B9B-ACFE-4477-B5CF-38654ADCE727}"/>
              </a:ext>
            </a:extLst>
          </p:cNvPr>
          <p:cNvSpPr>
            <a:spLocks noGrp="1"/>
          </p:cNvSpPr>
          <p:nvPr>
            <p:ph idx="1"/>
          </p:nvPr>
        </p:nvSpPr>
        <p:spPr/>
        <p:txBody>
          <a:bodyPr/>
          <a:lstStyle/>
          <a:p>
            <a:r>
              <a:rPr lang="en-US" dirty="0"/>
              <a:t>Uncompressed pictures can be 1 number per pixel</a:t>
            </a:r>
          </a:p>
          <a:p>
            <a:r>
              <a:rPr lang="en-US" dirty="0"/>
              <a:t>Each number is an index into a table of colors</a:t>
            </a:r>
          </a:p>
          <a:p>
            <a:r>
              <a:rPr lang="en-US" dirty="0"/>
              <a:t>1 bit-per-pixel can do two colors (black and white)</a:t>
            </a:r>
          </a:p>
          <a:p>
            <a:r>
              <a:rPr lang="en-US" dirty="0"/>
              <a:t>8 </a:t>
            </a:r>
            <a:r>
              <a:rPr lang="en-US" dirty="0" err="1"/>
              <a:t>bpp</a:t>
            </a:r>
            <a:r>
              <a:rPr lang="en-US" dirty="0"/>
              <a:t> can do 256 colors</a:t>
            </a:r>
          </a:p>
          <a:p>
            <a:r>
              <a:rPr lang="en-US" dirty="0"/>
              <a:t>32 </a:t>
            </a:r>
            <a:r>
              <a:rPr lang="en-US" dirty="0" err="1"/>
              <a:t>bpp</a:t>
            </a:r>
            <a:r>
              <a:rPr lang="en-US" dirty="0"/>
              <a:t> can do 4,294,967,296 colors</a:t>
            </a:r>
          </a:p>
        </p:txBody>
      </p:sp>
    </p:spTree>
    <p:extLst>
      <p:ext uri="{BB962C8B-B14F-4D97-AF65-F5344CB8AC3E}">
        <p14:creationId xmlns:p14="http://schemas.microsoft.com/office/powerpoint/2010/main" val="3033198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4519F-E71B-46FB-8962-1E88FE42D25E}"/>
              </a:ext>
            </a:extLst>
          </p:cNvPr>
          <p:cNvSpPr>
            <a:spLocks noGrp="1"/>
          </p:cNvSpPr>
          <p:nvPr>
            <p:ph type="title"/>
          </p:nvPr>
        </p:nvSpPr>
        <p:spPr/>
        <p:txBody>
          <a:bodyPr/>
          <a:lstStyle/>
          <a:p>
            <a:r>
              <a:rPr lang="en-US" dirty="0"/>
              <a:t>2x2 BW Image Example</a:t>
            </a:r>
          </a:p>
        </p:txBody>
      </p:sp>
      <p:sp>
        <p:nvSpPr>
          <p:cNvPr id="6" name="Rectangle 5">
            <a:extLst>
              <a:ext uri="{FF2B5EF4-FFF2-40B4-BE49-F238E27FC236}">
                <a16:creationId xmlns:a16="http://schemas.microsoft.com/office/drawing/2014/main" id="{17FC6324-8E05-4420-AAF3-C5E9965AC8FD}"/>
              </a:ext>
            </a:extLst>
          </p:cNvPr>
          <p:cNvSpPr/>
          <p:nvPr/>
        </p:nvSpPr>
        <p:spPr>
          <a:xfrm>
            <a:off x="5334000" y="2895600"/>
            <a:ext cx="762000" cy="6858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FA4EDB29-F7B5-435C-9D29-F5667D089D81}"/>
              </a:ext>
            </a:extLst>
          </p:cNvPr>
          <p:cNvSpPr/>
          <p:nvPr/>
        </p:nvSpPr>
        <p:spPr>
          <a:xfrm>
            <a:off x="6096000" y="2895600"/>
            <a:ext cx="762000" cy="685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E66D9EE-D330-42EB-97F2-7317573CB0F3}"/>
              </a:ext>
            </a:extLst>
          </p:cNvPr>
          <p:cNvSpPr/>
          <p:nvPr/>
        </p:nvSpPr>
        <p:spPr>
          <a:xfrm>
            <a:off x="5334000" y="3581400"/>
            <a:ext cx="762000" cy="685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AB8792B-B415-473E-A0BA-88FD8C110E96}"/>
              </a:ext>
            </a:extLst>
          </p:cNvPr>
          <p:cNvSpPr/>
          <p:nvPr/>
        </p:nvSpPr>
        <p:spPr>
          <a:xfrm>
            <a:off x="6119191" y="3581400"/>
            <a:ext cx="762000" cy="6858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899D6080-14CF-44EA-917E-56933AF41338}"/>
              </a:ext>
            </a:extLst>
          </p:cNvPr>
          <p:cNvSpPr txBox="1"/>
          <p:nvPr/>
        </p:nvSpPr>
        <p:spPr>
          <a:xfrm>
            <a:off x="1524000" y="2946112"/>
            <a:ext cx="1095172" cy="584775"/>
          </a:xfrm>
          <a:prstGeom prst="rect">
            <a:avLst/>
          </a:prstGeom>
          <a:noFill/>
        </p:spPr>
        <p:txBody>
          <a:bodyPr wrap="none" rtlCol="0">
            <a:spAutoFit/>
          </a:bodyPr>
          <a:lstStyle/>
          <a:p>
            <a:r>
              <a:rPr lang="en-US" sz="3200" b="1" dirty="0"/>
              <a:t>1001</a:t>
            </a:r>
          </a:p>
        </p:txBody>
      </p:sp>
      <p:sp>
        <p:nvSpPr>
          <p:cNvPr id="11" name="Rectangle 10">
            <a:extLst>
              <a:ext uri="{FF2B5EF4-FFF2-40B4-BE49-F238E27FC236}">
                <a16:creationId xmlns:a16="http://schemas.microsoft.com/office/drawing/2014/main" id="{9ED9A9D2-7B59-4C13-9B5E-6B7416E850D1}"/>
              </a:ext>
            </a:extLst>
          </p:cNvPr>
          <p:cNvSpPr/>
          <p:nvPr/>
        </p:nvSpPr>
        <p:spPr>
          <a:xfrm>
            <a:off x="5331160" y="4716462"/>
            <a:ext cx="762000" cy="6858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8B6D0BD8-A930-4D4B-A6CD-0F4B9117F187}"/>
              </a:ext>
            </a:extLst>
          </p:cNvPr>
          <p:cNvSpPr/>
          <p:nvPr/>
        </p:nvSpPr>
        <p:spPr>
          <a:xfrm>
            <a:off x="6093160" y="4716462"/>
            <a:ext cx="762000" cy="685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2903881-3F17-4FD0-B9D3-CE5164CDE539}"/>
              </a:ext>
            </a:extLst>
          </p:cNvPr>
          <p:cNvSpPr/>
          <p:nvPr/>
        </p:nvSpPr>
        <p:spPr>
          <a:xfrm>
            <a:off x="6093160" y="5402262"/>
            <a:ext cx="762000" cy="685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3804D41-CE19-4F15-9813-8FF4372E2D0F}"/>
              </a:ext>
            </a:extLst>
          </p:cNvPr>
          <p:cNvSpPr/>
          <p:nvPr/>
        </p:nvSpPr>
        <p:spPr>
          <a:xfrm>
            <a:off x="5331160" y="5402262"/>
            <a:ext cx="762000" cy="6858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7F3F8070-BF7F-43CB-B1BC-9BBD29A9AED7}"/>
              </a:ext>
            </a:extLst>
          </p:cNvPr>
          <p:cNvSpPr txBox="1"/>
          <p:nvPr/>
        </p:nvSpPr>
        <p:spPr>
          <a:xfrm>
            <a:off x="1521160" y="4766974"/>
            <a:ext cx="1101584" cy="584775"/>
          </a:xfrm>
          <a:prstGeom prst="rect">
            <a:avLst/>
          </a:prstGeom>
          <a:noFill/>
        </p:spPr>
        <p:txBody>
          <a:bodyPr wrap="none" rtlCol="0">
            <a:spAutoFit/>
          </a:bodyPr>
          <a:lstStyle/>
          <a:p>
            <a:r>
              <a:rPr lang="en-US" sz="3200" b="1" dirty="0"/>
              <a:t>1010</a:t>
            </a:r>
          </a:p>
        </p:txBody>
      </p:sp>
    </p:spTree>
    <p:extLst>
      <p:ext uri="{BB962C8B-B14F-4D97-AF65-F5344CB8AC3E}">
        <p14:creationId xmlns:p14="http://schemas.microsoft.com/office/powerpoint/2010/main" val="25828536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4519F-E71B-46FB-8962-1E88FE42D25E}"/>
              </a:ext>
            </a:extLst>
          </p:cNvPr>
          <p:cNvSpPr>
            <a:spLocks noGrp="1"/>
          </p:cNvSpPr>
          <p:nvPr>
            <p:ph type="title"/>
          </p:nvPr>
        </p:nvSpPr>
        <p:spPr/>
        <p:txBody>
          <a:bodyPr/>
          <a:lstStyle/>
          <a:p>
            <a:r>
              <a:rPr lang="en-US" dirty="0"/>
              <a:t>larger BW Image Example</a:t>
            </a:r>
          </a:p>
        </p:txBody>
      </p:sp>
      <p:sp>
        <p:nvSpPr>
          <p:cNvPr id="10" name="TextBox 9">
            <a:extLst>
              <a:ext uri="{FF2B5EF4-FFF2-40B4-BE49-F238E27FC236}">
                <a16:creationId xmlns:a16="http://schemas.microsoft.com/office/drawing/2014/main" id="{899D6080-14CF-44EA-917E-56933AF41338}"/>
              </a:ext>
            </a:extLst>
          </p:cNvPr>
          <p:cNvSpPr txBox="1"/>
          <p:nvPr/>
        </p:nvSpPr>
        <p:spPr>
          <a:xfrm>
            <a:off x="36443" y="2514600"/>
            <a:ext cx="2592376" cy="3539430"/>
          </a:xfrm>
          <a:prstGeom prst="rect">
            <a:avLst/>
          </a:prstGeom>
          <a:noFill/>
        </p:spPr>
        <p:txBody>
          <a:bodyPr wrap="none" rtlCol="0">
            <a:spAutoFit/>
          </a:bodyPr>
          <a:lstStyle/>
          <a:p>
            <a:r>
              <a:rPr lang="en-US" sz="3200" b="1" dirty="0"/>
              <a:t>11111 11111</a:t>
            </a:r>
          </a:p>
          <a:p>
            <a:r>
              <a:rPr lang="en-US" sz="3200" b="1" dirty="0"/>
              <a:t>11011 10011</a:t>
            </a:r>
          </a:p>
          <a:p>
            <a:r>
              <a:rPr lang="en-US" sz="3200" b="1" dirty="0"/>
              <a:t>10011 01101</a:t>
            </a:r>
          </a:p>
          <a:p>
            <a:r>
              <a:rPr lang="en-US" sz="3200" b="1" dirty="0"/>
              <a:t>11011 01101</a:t>
            </a:r>
          </a:p>
          <a:p>
            <a:r>
              <a:rPr lang="en-US" sz="3200" b="1" dirty="0"/>
              <a:t>11011 01101</a:t>
            </a:r>
          </a:p>
          <a:p>
            <a:r>
              <a:rPr lang="en-US" sz="3200" b="1" dirty="0"/>
              <a:t>10001 10011</a:t>
            </a:r>
          </a:p>
          <a:p>
            <a:r>
              <a:rPr lang="en-US" sz="3200" b="1" dirty="0"/>
              <a:t>11111 11111</a:t>
            </a:r>
          </a:p>
        </p:txBody>
      </p:sp>
      <p:sp>
        <p:nvSpPr>
          <p:cNvPr id="15" name="TextBox 14">
            <a:extLst>
              <a:ext uri="{FF2B5EF4-FFF2-40B4-BE49-F238E27FC236}">
                <a16:creationId xmlns:a16="http://schemas.microsoft.com/office/drawing/2014/main" id="{7F3F8070-BF7F-43CB-B1BC-9BBD29A9AED7}"/>
              </a:ext>
            </a:extLst>
          </p:cNvPr>
          <p:cNvSpPr txBox="1"/>
          <p:nvPr/>
        </p:nvSpPr>
        <p:spPr>
          <a:xfrm>
            <a:off x="5116380" y="5943600"/>
            <a:ext cx="1101584" cy="584775"/>
          </a:xfrm>
          <a:prstGeom prst="rect">
            <a:avLst/>
          </a:prstGeom>
          <a:noFill/>
        </p:spPr>
        <p:txBody>
          <a:bodyPr wrap="none" rtlCol="0">
            <a:spAutoFit/>
          </a:bodyPr>
          <a:lstStyle/>
          <a:p>
            <a:r>
              <a:rPr lang="en-US" sz="3200" b="1" dirty="0"/>
              <a:t>8x10</a:t>
            </a:r>
          </a:p>
        </p:txBody>
      </p:sp>
      <p:graphicFrame>
        <p:nvGraphicFramePr>
          <p:cNvPr id="3" name="Table 3">
            <a:extLst>
              <a:ext uri="{FF2B5EF4-FFF2-40B4-BE49-F238E27FC236}">
                <a16:creationId xmlns:a16="http://schemas.microsoft.com/office/drawing/2014/main" id="{990181AC-4F92-4453-BE33-663986B8A9FC}"/>
              </a:ext>
            </a:extLst>
          </p:cNvPr>
          <p:cNvGraphicFramePr>
            <a:graphicFrameLocks noGrp="1"/>
          </p:cNvGraphicFramePr>
          <p:nvPr>
            <p:extLst>
              <p:ext uri="{D42A27DB-BD31-4B8C-83A1-F6EECF244321}">
                <p14:modId xmlns:p14="http://schemas.microsoft.com/office/powerpoint/2010/main" val="2866266475"/>
              </p:ext>
            </p:extLst>
          </p:nvPr>
        </p:nvGraphicFramePr>
        <p:xfrm>
          <a:off x="2743200" y="2743200"/>
          <a:ext cx="6096000" cy="2966720"/>
        </p:xfrm>
        <a:graphic>
          <a:graphicData uri="http://schemas.openxmlformats.org/drawingml/2006/table">
            <a:tbl>
              <a:tblPr firstRow="1" bandRow="1">
                <a:tableStyleId>{5940675A-B579-460E-94D1-54222C63F5DA}</a:tableStyleId>
              </a:tblPr>
              <a:tblGrid>
                <a:gridCol w="609600">
                  <a:extLst>
                    <a:ext uri="{9D8B030D-6E8A-4147-A177-3AD203B41FA5}">
                      <a16:colId xmlns:a16="http://schemas.microsoft.com/office/drawing/2014/main" val="1798176692"/>
                    </a:ext>
                  </a:extLst>
                </a:gridCol>
                <a:gridCol w="609600">
                  <a:extLst>
                    <a:ext uri="{9D8B030D-6E8A-4147-A177-3AD203B41FA5}">
                      <a16:colId xmlns:a16="http://schemas.microsoft.com/office/drawing/2014/main" val="2761336108"/>
                    </a:ext>
                  </a:extLst>
                </a:gridCol>
                <a:gridCol w="609600">
                  <a:extLst>
                    <a:ext uri="{9D8B030D-6E8A-4147-A177-3AD203B41FA5}">
                      <a16:colId xmlns:a16="http://schemas.microsoft.com/office/drawing/2014/main" val="2110593752"/>
                    </a:ext>
                  </a:extLst>
                </a:gridCol>
                <a:gridCol w="609600">
                  <a:extLst>
                    <a:ext uri="{9D8B030D-6E8A-4147-A177-3AD203B41FA5}">
                      <a16:colId xmlns:a16="http://schemas.microsoft.com/office/drawing/2014/main" val="2030253429"/>
                    </a:ext>
                  </a:extLst>
                </a:gridCol>
                <a:gridCol w="609600">
                  <a:extLst>
                    <a:ext uri="{9D8B030D-6E8A-4147-A177-3AD203B41FA5}">
                      <a16:colId xmlns:a16="http://schemas.microsoft.com/office/drawing/2014/main" val="3907695947"/>
                    </a:ext>
                  </a:extLst>
                </a:gridCol>
                <a:gridCol w="609600">
                  <a:extLst>
                    <a:ext uri="{9D8B030D-6E8A-4147-A177-3AD203B41FA5}">
                      <a16:colId xmlns:a16="http://schemas.microsoft.com/office/drawing/2014/main" val="3597331689"/>
                    </a:ext>
                  </a:extLst>
                </a:gridCol>
                <a:gridCol w="609600">
                  <a:extLst>
                    <a:ext uri="{9D8B030D-6E8A-4147-A177-3AD203B41FA5}">
                      <a16:colId xmlns:a16="http://schemas.microsoft.com/office/drawing/2014/main" val="1288726864"/>
                    </a:ext>
                  </a:extLst>
                </a:gridCol>
                <a:gridCol w="609600">
                  <a:extLst>
                    <a:ext uri="{9D8B030D-6E8A-4147-A177-3AD203B41FA5}">
                      <a16:colId xmlns:a16="http://schemas.microsoft.com/office/drawing/2014/main" val="2747673860"/>
                    </a:ext>
                  </a:extLst>
                </a:gridCol>
                <a:gridCol w="609600">
                  <a:extLst>
                    <a:ext uri="{9D8B030D-6E8A-4147-A177-3AD203B41FA5}">
                      <a16:colId xmlns:a16="http://schemas.microsoft.com/office/drawing/2014/main" val="2115631802"/>
                    </a:ext>
                  </a:extLst>
                </a:gridCol>
                <a:gridCol w="609600">
                  <a:extLst>
                    <a:ext uri="{9D8B030D-6E8A-4147-A177-3AD203B41FA5}">
                      <a16:colId xmlns:a16="http://schemas.microsoft.com/office/drawing/2014/main" val="3906050961"/>
                    </a:ext>
                  </a:extLst>
                </a:gridCol>
              </a:tblGrid>
              <a:tr h="370840">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extLst>
                  <a:ext uri="{0D108BD9-81ED-4DB2-BD59-A6C34878D82A}">
                    <a16:rowId xmlns:a16="http://schemas.microsoft.com/office/drawing/2014/main" val="3809704261"/>
                  </a:ext>
                </a:extLst>
              </a:tr>
              <a:tr h="370840">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extLst>
                  <a:ext uri="{0D108BD9-81ED-4DB2-BD59-A6C34878D82A}">
                    <a16:rowId xmlns:a16="http://schemas.microsoft.com/office/drawing/2014/main" val="2116305772"/>
                  </a:ext>
                </a:extLst>
              </a:tr>
              <a:tr h="370840">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extLst>
                  <a:ext uri="{0D108BD9-81ED-4DB2-BD59-A6C34878D82A}">
                    <a16:rowId xmlns:a16="http://schemas.microsoft.com/office/drawing/2014/main" val="1405403391"/>
                  </a:ext>
                </a:extLst>
              </a:tr>
              <a:tr h="370840">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extLst>
                  <a:ext uri="{0D108BD9-81ED-4DB2-BD59-A6C34878D82A}">
                    <a16:rowId xmlns:a16="http://schemas.microsoft.com/office/drawing/2014/main" val="3989786013"/>
                  </a:ext>
                </a:extLst>
              </a:tr>
              <a:tr h="370840">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extLst>
                  <a:ext uri="{0D108BD9-81ED-4DB2-BD59-A6C34878D82A}">
                    <a16:rowId xmlns:a16="http://schemas.microsoft.com/office/drawing/2014/main" val="3323162436"/>
                  </a:ext>
                </a:extLst>
              </a:tr>
              <a:tr h="370840">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extLst>
                  <a:ext uri="{0D108BD9-81ED-4DB2-BD59-A6C34878D82A}">
                    <a16:rowId xmlns:a16="http://schemas.microsoft.com/office/drawing/2014/main" val="1462172914"/>
                  </a:ext>
                </a:extLst>
              </a:tr>
              <a:tr h="370840">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bg1"/>
                    </a:solidFill>
                  </a:tcPr>
                </a:tc>
                <a:tc>
                  <a:txBody>
                    <a:bodyPr/>
                    <a:lstStyle/>
                    <a:p>
                      <a:endParaRPr lang="en-US" dirty="0"/>
                    </a:p>
                  </a:txBody>
                  <a:tcPr>
                    <a:solidFill>
                      <a:schemeClr val="bg1"/>
                    </a:solidFill>
                  </a:tcPr>
                </a:tc>
                <a:tc>
                  <a:txBody>
                    <a:bodyPr/>
                    <a:lstStyle/>
                    <a:p>
                      <a:endParaRPr lang="en-US"/>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bg1"/>
                    </a:solidFill>
                  </a:tcPr>
                </a:tc>
                <a:tc>
                  <a:txBody>
                    <a:bodyPr/>
                    <a:lstStyle/>
                    <a:p>
                      <a:endParaRPr lang="en-US" dirty="0"/>
                    </a:p>
                  </a:txBody>
                  <a:tcPr>
                    <a:solidFill>
                      <a:schemeClr val="bg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extLst>
                  <a:ext uri="{0D108BD9-81ED-4DB2-BD59-A6C34878D82A}">
                    <a16:rowId xmlns:a16="http://schemas.microsoft.com/office/drawing/2014/main" val="1619001908"/>
                  </a:ext>
                </a:extLst>
              </a:tr>
              <a:tr h="370840">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tc>
                  <a:txBody>
                    <a:bodyPr/>
                    <a:lstStyle/>
                    <a:p>
                      <a:endParaRPr lang="en-US" dirty="0"/>
                    </a:p>
                  </a:txBody>
                  <a:tcPr>
                    <a:solidFill>
                      <a:schemeClr val="tx1"/>
                    </a:solidFill>
                  </a:tcPr>
                </a:tc>
                <a:extLst>
                  <a:ext uri="{0D108BD9-81ED-4DB2-BD59-A6C34878D82A}">
                    <a16:rowId xmlns:a16="http://schemas.microsoft.com/office/drawing/2014/main" val="3474829502"/>
                  </a:ext>
                </a:extLst>
              </a:tr>
            </a:tbl>
          </a:graphicData>
        </a:graphic>
      </p:graphicFrame>
    </p:spTree>
    <p:extLst>
      <p:ext uri="{BB962C8B-B14F-4D97-AF65-F5344CB8AC3E}">
        <p14:creationId xmlns:p14="http://schemas.microsoft.com/office/powerpoint/2010/main" val="29399217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4519F-E71B-46FB-8962-1E88FE42D25E}"/>
              </a:ext>
            </a:extLst>
          </p:cNvPr>
          <p:cNvSpPr>
            <a:spLocks noGrp="1"/>
          </p:cNvSpPr>
          <p:nvPr>
            <p:ph type="title"/>
          </p:nvPr>
        </p:nvSpPr>
        <p:spPr/>
        <p:txBody>
          <a:bodyPr/>
          <a:lstStyle/>
          <a:p>
            <a:r>
              <a:rPr lang="en-US" dirty="0"/>
              <a:t>2x2 4 Color Image Example</a:t>
            </a:r>
          </a:p>
        </p:txBody>
      </p:sp>
      <p:sp>
        <p:nvSpPr>
          <p:cNvPr id="6" name="Rectangle 5">
            <a:extLst>
              <a:ext uri="{FF2B5EF4-FFF2-40B4-BE49-F238E27FC236}">
                <a16:creationId xmlns:a16="http://schemas.microsoft.com/office/drawing/2014/main" id="{17FC6324-8E05-4420-AAF3-C5E9965AC8FD}"/>
              </a:ext>
            </a:extLst>
          </p:cNvPr>
          <p:cNvSpPr/>
          <p:nvPr/>
        </p:nvSpPr>
        <p:spPr>
          <a:xfrm>
            <a:off x="6248400" y="4772180"/>
            <a:ext cx="762000" cy="6858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FA4EDB29-F7B5-435C-9D29-F5667D089D81}"/>
              </a:ext>
            </a:extLst>
          </p:cNvPr>
          <p:cNvSpPr/>
          <p:nvPr/>
        </p:nvSpPr>
        <p:spPr>
          <a:xfrm>
            <a:off x="7010400" y="4772180"/>
            <a:ext cx="762000" cy="685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E66D9EE-D330-42EB-97F2-7317573CB0F3}"/>
              </a:ext>
            </a:extLst>
          </p:cNvPr>
          <p:cNvSpPr/>
          <p:nvPr/>
        </p:nvSpPr>
        <p:spPr>
          <a:xfrm>
            <a:off x="6248400" y="5457980"/>
            <a:ext cx="762000" cy="685800"/>
          </a:xfrm>
          <a:prstGeom prst="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AB8792B-B415-473E-A0BA-88FD8C110E96}"/>
              </a:ext>
            </a:extLst>
          </p:cNvPr>
          <p:cNvSpPr/>
          <p:nvPr/>
        </p:nvSpPr>
        <p:spPr>
          <a:xfrm>
            <a:off x="7033591" y="5457980"/>
            <a:ext cx="762000" cy="685800"/>
          </a:xfrm>
          <a:prstGeom prst="rect">
            <a:avLst/>
          </a:prstGeom>
          <a:solidFill>
            <a:srgbClr val="00B05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899D6080-14CF-44EA-917E-56933AF41338}"/>
              </a:ext>
            </a:extLst>
          </p:cNvPr>
          <p:cNvSpPr txBox="1"/>
          <p:nvPr/>
        </p:nvSpPr>
        <p:spPr>
          <a:xfrm>
            <a:off x="425988" y="2340642"/>
            <a:ext cx="2327881" cy="2062103"/>
          </a:xfrm>
          <a:prstGeom prst="rect">
            <a:avLst/>
          </a:prstGeom>
          <a:noFill/>
        </p:spPr>
        <p:txBody>
          <a:bodyPr wrap="none" rtlCol="0">
            <a:spAutoFit/>
          </a:bodyPr>
          <a:lstStyle/>
          <a:p>
            <a:r>
              <a:rPr lang="en-US" sz="3200" b="1" dirty="0"/>
              <a:t>00 – Black</a:t>
            </a:r>
          </a:p>
          <a:p>
            <a:r>
              <a:rPr lang="en-US" sz="3200" b="1" dirty="0"/>
              <a:t>01 – Red</a:t>
            </a:r>
          </a:p>
          <a:p>
            <a:r>
              <a:rPr lang="en-US" sz="3200" b="1" dirty="0"/>
              <a:t>10 – Green</a:t>
            </a:r>
          </a:p>
          <a:p>
            <a:r>
              <a:rPr lang="en-US" sz="3200" b="1" dirty="0"/>
              <a:t>11 – White </a:t>
            </a:r>
          </a:p>
        </p:txBody>
      </p:sp>
      <p:sp>
        <p:nvSpPr>
          <p:cNvPr id="15" name="TextBox 14">
            <a:extLst>
              <a:ext uri="{FF2B5EF4-FFF2-40B4-BE49-F238E27FC236}">
                <a16:creationId xmlns:a16="http://schemas.microsoft.com/office/drawing/2014/main" id="{7F3F8070-BF7F-43CB-B1BC-9BBD29A9AED7}"/>
              </a:ext>
            </a:extLst>
          </p:cNvPr>
          <p:cNvSpPr txBox="1"/>
          <p:nvPr/>
        </p:nvSpPr>
        <p:spPr>
          <a:xfrm>
            <a:off x="1521160" y="4766974"/>
            <a:ext cx="2018501" cy="584775"/>
          </a:xfrm>
          <a:prstGeom prst="rect">
            <a:avLst/>
          </a:prstGeom>
          <a:noFill/>
        </p:spPr>
        <p:txBody>
          <a:bodyPr wrap="none" rtlCol="0">
            <a:spAutoFit/>
          </a:bodyPr>
          <a:lstStyle/>
          <a:p>
            <a:r>
              <a:rPr lang="en-US" sz="3200" b="1" dirty="0"/>
              <a:t>11000110</a:t>
            </a:r>
          </a:p>
        </p:txBody>
      </p:sp>
    </p:spTree>
    <p:extLst>
      <p:ext uri="{BB962C8B-B14F-4D97-AF65-F5344CB8AC3E}">
        <p14:creationId xmlns:p14="http://schemas.microsoft.com/office/powerpoint/2010/main" val="3177650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4A51E-CB09-4F40-B71F-AABD4DF302C0}"/>
              </a:ext>
            </a:extLst>
          </p:cNvPr>
          <p:cNvSpPr>
            <a:spLocks noGrp="1"/>
          </p:cNvSpPr>
          <p:nvPr>
            <p:ph type="title"/>
          </p:nvPr>
        </p:nvSpPr>
        <p:spPr/>
        <p:txBody>
          <a:bodyPr/>
          <a:lstStyle/>
          <a:p>
            <a:r>
              <a:rPr lang="en-US" dirty="0"/>
              <a:t>Interpretation - Images</a:t>
            </a:r>
          </a:p>
        </p:txBody>
      </p:sp>
      <p:sp>
        <p:nvSpPr>
          <p:cNvPr id="3" name="Content Placeholder 2">
            <a:extLst>
              <a:ext uri="{FF2B5EF4-FFF2-40B4-BE49-F238E27FC236}">
                <a16:creationId xmlns:a16="http://schemas.microsoft.com/office/drawing/2014/main" id="{6D253B9B-ACFE-4477-B5CF-38654ADCE727}"/>
              </a:ext>
            </a:extLst>
          </p:cNvPr>
          <p:cNvSpPr>
            <a:spLocks noGrp="1"/>
          </p:cNvSpPr>
          <p:nvPr>
            <p:ph idx="1"/>
          </p:nvPr>
        </p:nvSpPr>
        <p:spPr/>
        <p:txBody>
          <a:bodyPr/>
          <a:lstStyle/>
          <a:p>
            <a:r>
              <a:rPr lang="en-US" dirty="0"/>
              <a:t>Uncompressed pictures can be 1 number per pixel</a:t>
            </a:r>
          </a:p>
          <a:p>
            <a:r>
              <a:rPr lang="en-US" dirty="0"/>
              <a:t>Each number is an index into a table of colors</a:t>
            </a:r>
          </a:p>
          <a:p>
            <a:r>
              <a:rPr lang="en-US" dirty="0"/>
              <a:t>1 bit-per-pixel can do two colors (black and white)</a:t>
            </a:r>
          </a:p>
          <a:p>
            <a:r>
              <a:rPr lang="en-US" dirty="0"/>
              <a:t>8 </a:t>
            </a:r>
            <a:r>
              <a:rPr lang="en-US" dirty="0" err="1"/>
              <a:t>bpp</a:t>
            </a:r>
            <a:r>
              <a:rPr lang="en-US" dirty="0"/>
              <a:t> can do 256 colors</a:t>
            </a:r>
          </a:p>
          <a:p>
            <a:r>
              <a:rPr lang="en-US" dirty="0"/>
              <a:t>32 </a:t>
            </a:r>
            <a:r>
              <a:rPr lang="en-US" dirty="0" err="1"/>
              <a:t>bpp</a:t>
            </a:r>
            <a:r>
              <a:rPr lang="en-US" dirty="0"/>
              <a:t> can do 4,294,967,296 colors</a:t>
            </a:r>
          </a:p>
        </p:txBody>
      </p:sp>
    </p:spTree>
    <p:extLst>
      <p:ext uri="{BB962C8B-B14F-4D97-AF65-F5344CB8AC3E}">
        <p14:creationId xmlns:p14="http://schemas.microsoft.com/office/powerpoint/2010/main" val="4100084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A534F-154C-456A-8C99-9C2BC92EAC2A}"/>
              </a:ext>
            </a:extLst>
          </p:cNvPr>
          <p:cNvSpPr>
            <a:spLocks noGrp="1"/>
          </p:cNvSpPr>
          <p:nvPr>
            <p:ph type="title"/>
          </p:nvPr>
        </p:nvSpPr>
        <p:spPr/>
        <p:txBody>
          <a:bodyPr/>
          <a:lstStyle/>
          <a:p>
            <a:r>
              <a:rPr lang="en-US" dirty="0"/>
              <a:t>(Side Note, Compression)</a:t>
            </a:r>
          </a:p>
        </p:txBody>
      </p:sp>
      <p:sp>
        <p:nvSpPr>
          <p:cNvPr id="3" name="Content Placeholder 2">
            <a:extLst>
              <a:ext uri="{FF2B5EF4-FFF2-40B4-BE49-F238E27FC236}">
                <a16:creationId xmlns:a16="http://schemas.microsoft.com/office/drawing/2014/main" id="{05238DD9-BE41-457F-81D7-905B748A6356}"/>
              </a:ext>
            </a:extLst>
          </p:cNvPr>
          <p:cNvSpPr>
            <a:spLocks noGrp="1"/>
          </p:cNvSpPr>
          <p:nvPr>
            <p:ph idx="1"/>
          </p:nvPr>
        </p:nvSpPr>
        <p:spPr/>
        <p:txBody>
          <a:bodyPr/>
          <a:lstStyle/>
          <a:p>
            <a:r>
              <a:rPr lang="en-US" dirty="0"/>
              <a:t>Images can be compressed with special techniques</a:t>
            </a:r>
          </a:p>
          <a:p>
            <a:r>
              <a:rPr lang="en-US" dirty="0"/>
              <a:t>Groups of same-color pixels stored together</a:t>
            </a:r>
          </a:p>
          <a:p>
            <a:r>
              <a:rPr lang="en-US" dirty="0"/>
              <a:t>Videos go even further</a:t>
            </a:r>
          </a:p>
          <a:p>
            <a:pPr lvl="1"/>
            <a:r>
              <a:rPr lang="en-US" dirty="0"/>
              <a:t>I frame, full picture</a:t>
            </a:r>
          </a:p>
          <a:p>
            <a:pPr lvl="1"/>
            <a:r>
              <a:rPr lang="en-US" dirty="0"/>
              <a:t>B frame/p frame, changes from previous picture</a:t>
            </a:r>
          </a:p>
        </p:txBody>
      </p:sp>
    </p:spTree>
    <p:extLst>
      <p:ext uri="{BB962C8B-B14F-4D97-AF65-F5344CB8AC3E}">
        <p14:creationId xmlns:p14="http://schemas.microsoft.com/office/powerpoint/2010/main" val="11008488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BB290-292F-4D60-8FDA-E7BA6487EE29}"/>
              </a:ext>
            </a:extLst>
          </p:cNvPr>
          <p:cNvSpPr>
            <a:spLocks noGrp="1"/>
          </p:cNvSpPr>
          <p:nvPr>
            <p:ph type="title"/>
          </p:nvPr>
        </p:nvSpPr>
        <p:spPr/>
        <p:txBody>
          <a:bodyPr/>
          <a:lstStyle/>
          <a:p>
            <a:r>
              <a:rPr lang="en-US" dirty="0"/>
              <a:t>Interpretation - Documents</a:t>
            </a:r>
          </a:p>
        </p:txBody>
      </p:sp>
      <p:sp>
        <p:nvSpPr>
          <p:cNvPr id="3" name="Content Placeholder 2">
            <a:extLst>
              <a:ext uri="{FF2B5EF4-FFF2-40B4-BE49-F238E27FC236}">
                <a16:creationId xmlns:a16="http://schemas.microsoft.com/office/drawing/2014/main" id="{E6A311A2-1604-466B-9D6C-231A2E520639}"/>
              </a:ext>
            </a:extLst>
          </p:cNvPr>
          <p:cNvSpPr>
            <a:spLocks noGrp="1"/>
          </p:cNvSpPr>
          <p:nvPr>
            <p:ph idx="1"/>
          </p:nvPr>
        </p:nvSpPr>
        <p:spPr/>
        <p:txBody>
          <a:bodyPr/>
          <a:lstStyle/>
          <a:p>
            <a:r>
              <a:rPr lang="en-US" dirty="0"/>
              <a:t>Multi-level encoding</a:t>
            </a:r>
          </a:p>
          <a:p>
            <a:r>
              <a:rPr lang="en-US" dirty="0"/>
              <a:t>Codes indicate whether text is regular, bold, </a:t>
            </a:r>
            <a:r>
              <a:rPr lang="en-US" dirty="0" err="1"/>
              <a:t>etc</a:t>
            </a:r>
            <a:endParaRPr lang="en-US" dirty="0"/>
          </a:p>
          <a:p>
            <a:r>
              <a:rPr lang="en-US" dirty="0"/>
              <a:t>All the data is </a:t>
            </a:r>
            <a:r>
              <a:rPr lang="en-US" b="1" i="1" dirty="0"/>
              <a:t>rendered</a:t>
            </a:r>
            <a:r>
              <a:rPr lang="en-US" dirty="0"/>
              <a:t> by the display program</a:t>
            </a:r>
          </a:p>
        </p:txBody>
      </p:sp>
    </p:spTree>
    <p:extLst>
      <p:ext uri="{BB962C8B-B14F-4D97-AF65-F5344CB8AC3E}">
        <p14:creationId xmlns:p14="http://schemas.microsoft.com/office/powerpoint/2010/main" val="275842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A966-D727-4842-9A59-5C39267B0814}"/>
              </a:ext>
            </a:extLst>
          </p:cNvPr>
          <p:cNvSpPr>
            <a:spLocks noGrp="1"/>
          </p:cNvSpPr>
          <p:nvPr>
            <p:ph type="title"/>
          </p:nvPr>
        </p:nvSpPr>
        <p:spPr/>
        <p:txBody>
          <a:bodyPr/>
          <a:lstStyle/>
          <a:p>
            <a:r>
              <a:rPr lang="en-US" dirty="0"/>
              <a:t>Three Major Computer Parts</a:t>
            </a:r>
          </a:p>
        </p:txBody>
      </p:sp>
      <p:pic>
        <p:nvPicPr>
          <p:cNvPr id="5" name="Picture 4">
            <a:extLst>
              <a:ext uri="{FF2B5EF4-FFF2-40B4-BE49-F238E27FC236}">
                <a16:creationId xmlns:a16="http://schemas.microsoft.com/office/drawing/2014/main" id="{0D27FBAD-0B0A-46BF-94A2-82CFB1EF239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433483" y="2765204"/>
            <a:ext cx="3270666" cy="2571750"/>
          </a:xfrm>
          <a:prstGeom prst="rect">
            <a:avLst/>
          </a:prstGeom>
        </p:spPr>
      </p:pic>
      <p:sp>
        <p:nvSpPr>
          <p:cNvPr id="7" name="TextBox 6">
            <a:extLst>
              <a:ext uri="{FF2B5EF4-FFF2-40B4-BE49-F238E27FC236}">
                <a16:creationId xmlns:a16="http://schemas.microsoft.com/office/drawing/2014/main" id="{8CFCE33E-F2C1-40F7-911E-08B236E645EE}"/>
              </a:ext>
            </a:extLst>
          </p:cNvPr>
          <p:cNvSpPr txBox="1"/>
          <p:nvPr/>
        </p:nvSpPr>
        <p:spPr>
          <a:xfrm>
            <a:off x="5433483" y="5439902"/>
            <a:ext cx="3270666" cy="196208"/>
          </a:xfrm>
          <a:prstGeom prst="rect">
            <a:avLst/>
          </a:prstGeom>
          <a:noFill/>
        </p:spPr>
        <p:txBody>
          <a:bodyPr wrap="square" rtlCol="0">
            <a:spAutoFit/>
          </a:bodyPr>
          <a:lstStyle/>
          <a:p>
            <a:r>
              <a:rPr lang="en-US" sz="675">
                <a:hlinkClick r:id="rId4" tooltip="http://pngimg.com/download/7704"/>
              </a:rPr>
              <a:t>This Photo</a:t>
            </a:r>
            <a:r>
              <a:rPr lang="en-US" sz="675"/>
              <a:t> by Unknown Author is licensed under </a:t>
            </a:r>
            <a:r>
              <a:rPr lang="en-US" sz="675">
                <a:hlinkClick r:id="rId5" tooltip="https://creativecommons.org/licenses/by-nc/3.0/"/>
              </a:rPr>
              <a:t>CC BY-NC</a:t>
            </a:r>
            <a:endParaRPr lang="en-US" sz="675"/>
          </a:p>
        </p:txBody>
      </p:sp>
      <p:pic>
        <p:nvPicPr>
          <p:cNvPr id="1026" name="Picture 2" descr="FA80486SXSF33">
            <a:extLst>
              <a:ext uri="{FF2B5EF4-FFF2-40B4-BE49-F238E27FC236}">
                <a16:creationId xmlns:a16="http://schemas.microsoft.com/office/drawing/2014/main" id="{09E63B52-1DB3-492A-B112-C000F848065F}"/>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00459" y="2649359"/>
            <a:ext cx="913176" cy="9131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C069C19-1CCB-4B43-B4AA-AEB291C75AE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4457" y="3718991"/>
            <a:ext cx="1972640" cy="19726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NOAMOO DDR4 RAM Desktop PC Memory 4GB 8GB 2133 2400MHz CL15 PC4 17000S 288  Pin DIMM For Intel Stick Computer Lifetime Warranty|for intel|pc memoryram  desktop - AliExpress">
            <a:extLst>
              <a:ext uri="{FF2B5EF4-FFF2-40B4-BE49-F238E27FC236}">
                <a16:creationId xmlns:a16="http://schemas.microsoft.com/office/drawing/2014/main" id="{EA3682BB-6DBB-44DB-B6EB-97ED54FA7F6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39779" y="4734334"/>
            <a:ext cx="1607344" cy="160734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AF368A2D-45AA-4656-ADFE-92AE93662FAF}"/>
              </a:ext>
            </a:extLst>
          </p:cNvPr>
          <p:cNvCxnSpPr>
            <a:cxnSpLocks/>
            <a:endCxn id="1026" idx="3"/>
          </p:cNvCxnSpPr>
          <p:nvPr/>
        </p:nvCxnSpPr>
        <p:spPr>
          <a:xfrm flipH="1" flipV="1">
            <a:off x="1213635" y="3105947"/>
            <a:ext cx="4704280" cy="873822"/>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14" name="Straight Arrow Connector 13">
            <a:extLst>
              <a:ext uri="{FF2B5EF4-FFF2-40B4-BE49-F238E27FC236}">
                <a16:creationId xmlns:a16="http://schemas.microsoft.com/office/drawing/2014/main" id="{B2D495C5-4AF3-4C1C-AA00-E4C582E9D37B}"/>
              </a:ext>
            </a:extLst>
          </p:cNvPr>
          <p:cNvCxnSpPr>
            <a:cxnSpLocks/>
          </p:cNvCxnSpPr>
          <p:nvPr/>
        </p:nvCxnSpPr>
        <p:spPr>
          <a:xfrm flipH="1">
            <a:off x="1673353" y="3979770"/>
            <a:ext cx="4202181" cy="414359"/>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17" name="Straight Arrow Connector 16">
            <a:extLst>
              <a:ext uri="{FF2B5EF4-FFF2-40B4-BE49-F238E27FC236}">
                <a16:creationId xmlns:a16="http://schemas.microsoft.com/office/drawing/2014/main" id="{D67DDFB9-7ADE-47CE-B014-D9DA4D2768AE}"/>
              </a:ext>
            </a:extLst>
          </p:cNvPr>
          <p:cNvCxnSpPr>
            <a:cxnSpLocks/>
          </p:cNvCxnSpPr>
          <p:nvPr/>
        </p:nvCxnSpPr>
        <p:spPr>
          <a:xfrm flipH="1">
            <a:off x="3956836" y="3979769"/>
            <a:ext cx="1961079" cy="64552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0" name="TextBox 19">
            <a:extLst>
              <a:ext uri="{FF2B5EF4-FFF2-40B4-BE49-F238E27FC236}">
                <a16:creationId xmlns:a16="http://schemas.microsoft.com/office/drawing/2014/main" id="{ECF40E0D-7BA2-4AF2-9A15-7B427CAC837A}"/>
              </a:ext>
            </a:extLst>
          </p:cNvPr>
          <p:cNvSpPr txBox="1"/>
          <p:nvPr/>
        </p:nvSpPr>
        <p:spPr>
          <a:xfrm rot="658291">
            <a:off x="1843708" y="3118071"/>
            <a:ext cx="2637260" cy="300082"/>
          </a:xfrm>
          <a:prstGeom prst="rect">
            <a:avLst/>
          </a:prstGeom>
          <a:noFill/>
        </p:spPr>
        <p:txBody>
          <a:bodyPr wrap="none" rtlCol="0">
            <a:spAutoFit/>
          </a:bodyPr>
          <a:lstStyle/>
          <a:p>
            <a:r>
              <a:rPr lang="en-US" sz="1350" dirty="0"/>
              <a:t>Central Processing Unit (CPU)</a:t>
            </a:r>
          </a:p>
        </p:txBody>
      </p:sp>
      <p:sp>
        <p:nvSpPr>
          <p:cNvPr id="21" name="TextBox 20">
            <a:extLst>
              <a:ext uri="{FF2B5EF4-FFF2-40B4-BE49-F238E27FC236}">
                <a16:creationId xmlns:a16="http://schemas.microsoft.com/office/drawing/2014/main" id="{5E99E25E-BDCB-4867-A0C0-43D3D3A1230C}"/>
              </a:ext>
            </a:extLst>
          </p:cNvPr>
          <p:cNvSpPr txBox="1"/>
          <p:nvPr/>
        </p:nvSpPr>
        <p:spPr>
          <a:xfrm rot="21284436">
            <a:off x="2357831" y="3948382"/>
            <a:ext cx="1063112" cy="300082"/>
          </a:xfrm>
          <a:prstGeom prst="rect">
            <a:avLst/>
          </a:prstGeom>
          <a:noFill/>
        </p:spPr>
        <p:txBody>
          <a:bodyPr wrap="none" rtlCol="0">
            <a:spAutoFit/>
          </a:bodyPr>
          <a:lstStyle/>
          <a:p>
            <a:r>
              <a:rPr lang="en-US" sz="1350" dirty="0"/>
              <a:t>Hard Drive</a:t>
            </a:r>
          </a:p>
        </p:txBody>
      </p:sp>
      <p:sp>
        <p:nvSpPr>
          <p:cNvPr id="22" name="TextBox 21">
            <a:extLst>
              <a:ext uri="{FF2B5EF4-FFF2-40B4-BE49-F238E27FC236}">
                <a16:creationId xmlns:a16="http://schemas.microsoft.com/office/drawing/2014/main" id="{AED114C0-7D47-4B3C-B7A0-9ACAD6A46E8C}"/>
              </a:ext>
            </a:extLst>
          </p:cNvPr>
          <p:cNvSpPr txBox="1"/>
          <p:nvPr/>
        </p:nvSpPr>
        <p:spPr>
          <a:xfrm rot="20473375">
            <a:off x="3347328" y="4182441"/>
            <a:ext cx="2295821" cy="507831"/>
          </a:xfrm>
          <a:prstGeom prst="rect">
            <a:avLst/>
          </a:prstGeom>
          <a:noFill/>
        </p:spPr>
        <p:txBody>
          <a:bodyPr wrap="none" rtlCol="0">
            <a:spAutoFit/>
          </a:bodyPr>
          <a:lstStyle/>
          <a:p>
            <a:pPr algn="ctr"/>
            <a:r>
              <a:rPr lang="en-US" sz="1350" dirty="0"/>
              <a:t>Random Access Memory</a:t>
            </a:r>
          </a:p>
          <a:p>
            <a:pPr algn="ctr"/>
            <a:r>
              <a:rPr lang="en-US" sz="1350" dirty="0"/>
              <a:t>(RAM)</a:t>
            </a:r>
          </a:p>
        </p:txBody>
      </p:sp>
    </p:spTree>
    <p:extLst>
      <p:ext uri="{BB962C8B-B14F-4D97-AF65-F5344CB8AC3E}">
        <p14:creationId xmlns:p14="http://schemas.microsoft.com/office/powerpoint/2010/main" val="13890617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D30BA-E333-42B4-BAE1-4EDEE188EBD9}"/>
              </a:ext>
            </a:extLst>
          </p:cNvPr>
          <p:cNvSpPr>
            <a:spLocks noGrp="1"/>
          </p:cNvSpPr>
          <p:nvPr>
            <p:ph type="title"/>
          </p:nvPr>
        </p:nvSpPr>
        <p:spPr/>
        <p:txBody>
          <a:bodyPr/>
          <a:lstStyle/>
          <a:p>
            <a:r>
              <a:rPr lang="en-US" dirty="0"/>
              <a:t>HTML Example</a:t>
            </a:r>
          </a:p>
        </p:txBody>
      </p:sp>
      <p:sp>
        <p:nvSpPr>
          <p:cNvPr id="3" name="Content Placeholder 2">
            <a:extLst>
              <a:ext uri="{FF2B5EF4-FFF2-40B4-BE49-F238E27FC236}">
                <a16:creationId xmlns:a16="http://schemas.microsoft.com/office/drawing/2014/main" id="{66C94EE2-30BD-4550-BF5E-FD5EC539BCD0}"/>
              </a:ext>
            </a:extLst>
          </p:cNvPr>
          <p:cNvSpPr>
            <a:spLocks noGrp="1"/>
          </p:cNvSpPr>
          <p:nvPr>
            <p:ph idx="1"/>
          </p:nvPr>
        </p:nvSpPr>
        <p:spPr/>
        <p:txBody>
          <a:bodyPr/>
          <a:lstStyle/>
          <a:p>
            <a:r>
              <a:rPr lang="en-US" dirty="0"/>
              <a:t>The entire document, except for media, is text</a:t>
            </a:r>
          </a:p>
          <a:p>
            <a:pPr lvl="1"/>
            <a:r>
              <a:rPr lang="en-US" dirty="0"/>
              <a:t>So, there is “interpretation” from binary to text</a:t>
            </a:r>
          </a:p>
          <a:p>
            <a:pPr lvl="1"/>
            <a:r>
              <a:rPr lang="en-US" dirty="0"/>
              <a:t>And more “interpretation” from text to codes</a:t>
            </a:r>
          </a:p>
          <a:p>
            <a:r>
              <a:rPr lang="en-US" dirty="0"/>
              <a:t>Example:</a:t>
            </a:r>
          </a:p>
          <a:p>
            <a:pPr lvl="1"/>
            <a:r>
              <a:rPr lang="en-US" dirty="0"/>
              <a:t>&lt;B&gt;This is bold&lt;/B&gt;</a:t>
            </a:r>
          </a:p>
          <a:p>
            <a:pPr lvl="1"/>
            <a:r>
              <a:rPr lang="en-US" dirty="0"/>
              <a:t>The &lt;B&gt; says “all text until next &lt;/B&gt;” is bold</a:t>
            </a:r>
          </a:p>
        </p:txBody>
      </p:sp>
    </p:spTree>
    <p:extLst>
      <p:ext uri="{BB962C8B-B14F-4D97-AF65-F5344CB8AC3E}">
        <p14:creationId xmlns:p14="http://schemas.microsoft.com/office/powerpoint/2010/main" val="36038726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Processors and Binary</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53510" y="2972412"/>
            <a:ext cx="1845434" cy="18454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417260413"/>
              </p:ext>
            </p:extLst>
          </p:nvPr>
        </p:nvGraphicFramePr>
        <p:xfrm>
          <a:off x="2590800" y="5215133"/>
          <a:ext cx="6215872" cy="373380"/>
        </p:xfrm>
        <a:graphic>
          <a:graphicData uri="http://schemas.openxmlformats.org/drawingml/2006/table">
            <a:tbl>
              <a:tblPr firstRow="1" bandRow="1">
                <a:tableStyleId>{5C22544A-7EE6-4342-B048-85BDC9FD1C3A}</a:tableStyleId>
              </a:tblPr>
              <a:tblGrid>
                <a:gridCol w="194246">
                  <a:extLst>
                    <a:ext uri="{9D8B030D-6E8A-4147-A177-3AD203B41FA5}">
                      <a16:colId xmlns:a16="http://schemas.microsoft.com/office/drawing/2014/main" val="3098958803"/>
                    </a:ext>
                  </a:extLst>
                </a:gridCol>
                <a:gridCol w="194246">
                  <a:extLst>
                    <a:ext uri="{9D8B030D-6E8A-4147-A177-3AD203B41FA5}">
                      <a16:colId xmlns:a16="http://schemas.microsoft.com/office/drawing/2014/main" val="2354765425"/>
                    </a:ext>
                  </a:extLst>
                </a:gridCol>
                <a:gridCol w="194246">
                  <a:extLst>
                    <a:ext uri="{9D8B030D-6E8A-4147-A177-3AD203B41FA5}">
                      <a16:colId xmlns:a16="http://schemas.microsoft.com/office/drawing/2014/main" val="803976873"/>
                    </a:ext>
                  </a:extLst>
                </a:gridCol>
                <a:gridCol w="194246">
                  <a:extLst>
                    <a:ext uri="{9D8B030D-6E8A-4147-A177-3AD203B41FA5}">
                      <a16:colId xmlns:a16="http://schemas.microsoft.com/office/drawing/2014/main" val="1114124081"/>
                    </a:ext>
                  </a:extLst>
                </a:gridCol>
                <a:gridCol w="194246">
                  <a:extLst>
                    <a:ext uri="{9D8B030D-6E8A-4147-A177-3AD203B41FA5}">
                      <a16:colId xmlns:a16="http://schemas.microsoft.com/office/drawing/2014/main" val="3623216665"/>
                    </a:ext>
                  </a:extLst>
                </a:gridCol>
                <a:gridCol w="194246">
                  <a:extLst>
                    <a:ext uri="{9D8B030D-6E8A-4147-A177-3AD203B41FA5}">
                      <a16:colId xmlns:a16="http://schemas.microsoft.com/office/drawing/2014/main" val="1609985577"/>
                    </a:ext>
                  </a:extLst>
                </a:gridCol>
                <a:gridCol w="194246">
                  <a:extLst>
                    <a:ext uri="{9D8B030D-6E8A-4147-A177-3AD203B41FA5}">
                      <a16:colId xmlns:a16="http://schemas.microsoft.com/office/drawing/2014/main" val="1280333306"/>
                    </a:ext>
                  </a:extLst>
                </a:gridCol>
                <a:gridCol w="194246">
                  <a:extLst>
                    <a:ext uri="{9D8B030D-6E8A-4147-A177-3AD203B41FA5}">
                      <a16:colId xmlns:a16="http://schemas.microsoft.com/office/drawing/2014/main" val="714419763"/>
                    </a:ext>
                  </a:extLst>
                </a:gridCol>
                <a:gridCol w="194246">
                  <a:extLst>
                    <a:ext uri="{9D8B030D-6E8A-4147-A177-3AD203B41FA5}">
                      <a16:colId xmlns:a16="http://schemas.microsoft.com/office/drawing/2014/main" val="843561876"/>
                    </a:ext>
                  </a:extLst>
                </a:gridCol>
                <a:gridCol w="194246">
                  <a:extLst>
                    <a:ext uri="{9D8B030D-6E8A-4147-A177-3AD203B41FA5}">
                      <a16:colId xmlns:a16="http://schemas.microsoft.com/office/drawing/2014/main" val="2874764475"/>
                    </a:ext>
                  </a:extLst>
                </a:gridCol>
                <a:gridCol w="194246">
                  <a:extLst>
                    <a:ext uri="{9D8B030D-6E8A-4147-A177-3AD203B41FA5}">
                      <a16:colId xmlns:a16="http://schemas.microsoft.com/office/drawing/2014/main" val="3298153065"/>
                    </a:ext>
                  </a:extLst>
                </a:gridCol>
                <a:gridCol w="194246">
                  <a:extLst>
                    <a:ext uri="{9D8B030D-6E8A-4147-A177-3AD203B41FA5}">
                      <a16:colId xmlns:a16="http://schemas.microsoft.com/office/drawing/2014/main" val="475129079"/>
                    </a:ext>
                  </a:extLst>
                </a:gridCol>
                <a:gridCol w="194246">
                  <a:extLst>
                    <a:ext uri="{9D8B030D-6E8A-4147-A177-3AD203B41FA5}">
                      <a16:colId xmlns:a16="http://schemas.microsoft.com/office/drawing/2014/main" val="4106299943"/>
                    </a:ext>
                  </a:extLst>
                </a:gridCol>
                <a:gridCol w="194246">
                  <a:extLst>
                    <a:ext uri="{9D8B030D-6E8A-4147-A177-3AD203B41FA5}">
                      <a16:colId xmlns:a16="http://schemas.microsoft.com/office/drawing/2014/main" val="3512529600"/>
                    </a:ext>
                  </a:extLst>
                </a:gridCol>
                <a:gridCol w="194246">
                  <a:extLst>
                    <a:ext uri="{9D8B030D-6E8A-4147-A177-3AD203B41FA5}">
                      <a16:colId xmlns:a16="http://schemas.microsoft.com/office/drawing/2014/main" val="2612625453"/>
                    </a:ext>
                  </a:extLst>
                </a:gridCol>
                <a:gridCol w="194246">
                  <a:extLst>
                    <a:ext uri="{9D8B030D-6E8A-4147-A177-3AD203B41FA5}">
                      <a16:colId xmlns:a16="http://schemas.microsoft.com/office/drawing/2014/main" val="1591055754"/>
                    </a:ext>
                  </a:extLst>
                </a:gridCol>
                <a:gridCol w="194246">
                  <a:extLst>
                    <a:ext uri="{9D8B030D-6E8A-4147-A177-3AD203B41FA5}">
                      <a16:colId xmlns:a16="http://schemas.microsoft.com/office/drawing/2014/main" val="4225485406"/>
                    </a:ext>
                  </a:extLst>
                </a:gridCol>
                <a:gridCol w="194246">
                  <a:extLst>
                    <a:ext uri="{9D8B030D-6E8A-4147-A177-3AD203B41FA5}">
                      <a16:colId xmlns:a16="http://schemas.microsoft.com/office/drawing/2014/main" val="3486107950"/>
                    </a:ext>
                  </a:extLst>
                </a:gridCol>
                <a:gridCol w="194246">
                  <a:extLst>
                    <a:ext uri="{9D8B030D-6E8A-4147-A177-3AD203B41FA5}">
                      <a16:colId xmlns:a16="http://schemas.microsoft.com/office/drawing/2014/main" val="2011840328"/>
                    </a:ext>
                  </a:extLst>
                </a:gridCol>
                <a:gridCol w="194246">
                  <a:extLst>
                    <a:ext uri="{9D8B030D-6E8A-4147-A177-3AD203B41FA5}">
                      <a16:colId xmlns:a16="http://schemas.microsoft.com/office/drawing/2014/main" val="979705328"/>
                    </a:ext>
                  </a:extLst>
                </a:gridCol>
                <a:gridCol w="194246">
                  <a:extLst>
                    <a:ext uri="{9D8B030D-6E8A-4147-A177-3AD203B41FA5}">
                      <a16:colId xmlns:a16="http://schemas.microsoft.com/office/drawing/2014/main" val="1815008107"/>
                    </a:ext>
                  </a:extLst>
                </a:gridCol>
                <a:gridCol w="194246">
                  <a:extLst>
                    <a:ext uri="{9D8B030D-6E8A-4147-A177-3AD203B41FA5}">
                      <a16:colId xmlns:a16="http://schemas.microsoft.com/office/drawing/2014/main" val="2894478326"/>
                    </a:ext>
                  </a:extLst>
                </a:gridCol>
                <a:gridCol w="194246">
                  <a:extLst>
                    <a:ext uri="{9D8B030D-6E8A-4147-A177-3AD203B41FA5}">
                      <a16:colId xmlns:a16="http://schemas.microsoft.com/office/drawing/2014/main" val="460695188"/>
                    </a:ext>
                  </a:extLst>
                </a:gridCol>
                <a:gridCol w="194246">
                  <a:extLst>
                    <a:ext uri="{9D8B030D-6E8A-4147-A177-3AD203B41FA5}">
                      <a16:colId xmlns:a16="http://schemas.microsoft.com/office/drawing/2014/main" val="1472791061"/>
                    </a:ext>
                  </a:extLst>
                </a:gridCol>
                <a:gridCol w="194246">
                  <a:extLst>
                    <a:ext uri="{9D8B030D-6E8A-4147-A177-3AD203B41FA5}">
                      <a16:colId xmlns:a16="http://schemas.microsoft.com/office/drawing/2014/main" val="1530561889"/>
                    </a:ext>
                  </a:extLst>
                </a:gridCol>
                <a:gridCol w="194246">
                  <a:extLst>
                    <a:ext uri="{9D8B030D-6E8A-4147-A177-3AD203B41FA5}">
                      <a16:colId xmlns:a16="http://schemas.microsoft.com/office/drawing/2014/main" val="320177758"/>
                    </a:ext>
                  </a:extLst>
                </a:gridCol>
                <a:gridCol w="194246">
                  <a:extLst>
                    <a:ext uri="{9D8B030D-6E8A-4147-A177-3AD203B41FA5}">
                      <a16:colId xmlns:a16="http://schemas.microsoft.com/office/drawing/2014/main" val="2003092570"/>
                    </a:ext>
                  </a:extLst>
                </a:gridCol>
                <a:gridCol w="194246">
                  <a:extLst>
                    <a:ext uri="{9D8B030D-6E8A-4147-A177-3AD203B41FA5}">
                      <a16:colId xmlns:a16="http://schemas.microsoft.com/office/drawing/2014/main" val="3521628501"/>
                    </a:ext>
                  </a:extLst>
                </a:gridCol>
                <a:gridCol w="194246">
                  <a:extLst>
                    <a:ext uri="{9D8B030D-6E8A-4147-A177-3AD203B41FA5}">
                      <a16:colId xmlns:a16="http://schemas.microsoft.com/office/drawing/2014/main" val="2101684328"/>
                    </a:ext>
                  </a:extLst>
                </a:gridCol>
                <a:gridCol w="194246">
                  <a:extLst>
                    <a:ext uri="{9D8B030D-6E8A-4147-A177-3AD203B41FA5}">
                      <a16:colId xmlns:a16="http://schemas.microsoft.com/office/drawing/2014/main" val="2129373269"/>
                    </a:ext>
                  </a:extLst>
                </a:gridCol>
                <a:gridCol w="194246">
                  <a:extLst>
                    <a:ext uri="{9D8B030D-6E8A-4147-A177-3AD203B41FA5}">
                      <a16:colId xmlns:a16="http://schemas.microsoft.com/office/drawing/2014/main" val="435636494"/>
                    </a:ext>
                  </a:extLst>
                </a:gridCol>
                <a:gridCol w="194246">
                  <a:extLst>
                    <a:ext uri="{9D8B030D-6E8A-4147-A177-3AD203B41FA5}">
                      <a16:colId xmlns:a16="http://schemas.microsoft.com/office/drawing/2014/main" val="3253407821"/>
                    </a:ext>
                  </a:extLst>
                </a:gridCol>
              </a:tblGrid>
              <a:tr h="278130">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4896921" y="2725862"/>
            <a:ext cx="3132333" cy="1754326"/>
          </a:xfrm>
          <a:prstGeom prst="rect">
            <a:avLst/>
          </a:prstGeom>
          <a:noFill/>
        </p:spPr>
        <p:txBody>
          <a:bodyPr wrap="square" rtlCol="0">
            <a:spAutoFit/>
          </a:bodyPr>
          <a:lstStyle/>
          <a:p>
            <a:r>
              <a:rPr lang="en-US" dirty="0"/>
              <a:t>Computer “Instruction” is just a binary number.  In older computers, like the 486 shown here, it was 32-bit. In more modern processors it is 64-bit.</a:t>
            </a:r>
          </a:p>
        </p:txBody>
      </p:sp>
    </p:spTree>
    <p:extLst>
      <p:ext uri="{BB962C8B-B14F-4D97-AF65-F5344CB8AC3E}">
        <p14:creationId xmlns:p14="http://schemas.microsoft.com/office/powerpoint/2010/main" val="6426085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CPU Instructions</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53510" y="2972412"/>
            <a:ext cx="1845434" cy="18454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2781670183"/>
              </p:ext>
            </p:extLst>
          </p:nvPr>
        </p:nvGraphicFramePr>
        <p:xfrm>
          <a:off x="2133600" y="5168502"/>
          <a:ext cx="6673056" cy="373380"/>
        </p:xfrm>
        <a:graphic>
          <a:graphicData uri="http://schemas.openxmlformats.org/drawingml/2006/table">
            <a:tbl>
              <a:tblPr firstRow="1" bandRow="1">
                <a:tableStyleId>{5C22544A-7EE6-4342-B048-85BDC9FD1C3A}</a:tableStyleId>
              </a:tblPr>
              <a:tblGrid>
                <a:gridCol w="208533">
                  <a:extLst>
                    <a:ext uri="{9D8B030D-6E8A-4147-A177-3AD203B41FA5}">
                      <a16:colId xmlns:a16="http://schemas.microsoft.com/office/drawing/2014/main" val="3098958803"/>
                    </a:ext>
                  </a:extLst>
                </a:gridCol>
                <a:gridCol w="208533">
                  <a:extLst>
                    <a:ext uri="{9D8B030D-6E8A-4147-A177-3AD203B41FA5}">
                      <a16:colId xmlns:a16="http://schemas.microsoft.com/office/drawing/2014/main" val="2354765425"/>
                    </a:ext>
                  </a:extLst>
                </a:gridCol>
                <a:gridCol w="208533">
                  <a:extLst>
                    <a:ext uri="{9D8B030D-6E8A-4147-A177-3AD203B41FA5}">
                      <a16:colId xmlns:a16="http://schemas.microsoft.com/office/drawing/2014/main" val="803976873"/>
                    </a:ext>
                  </a:extLst>
                </a:gridCol>
                <a:gridCol w="208533">
                  <a:extLst>
                    <a:ext uri="{9D8B030D-6E8A-4147-A177-3AD203B41FA5}">
                      <a16:colId xmlns:a16="http://schemas.microsoft.com/office/drawing/2014/main" val="1114124081"/>
                    </a:ext>
                  </a:extLst>
                </a:gridCol>
                <a:gridCol w="208533">
                  <a:extLst>
                    <a:ext uri="{9D8B030D-6E8A-4147-A177-3AD203B41FA5}">
                      <a16:colId xmlns:a16="http://schemas.microsoft.com/office/drawing/2014/main" val="3623216665"/>
                    </a:ext>
                  </a:extLst>
                </a:gridCol>
                <a:gridCol w="208533">
                  <a:extLst>
                    <a:ext uri="{9D8B030D-6E8A-4147-A177-3AD203B41FA5}">
                      <a16:colId xmlns:a16="http://schemas.microsoft.com/office/drawing/2014/main" val="1609985577"/>
                    </a:ext>
                  </a:extLst>
                </a:gridCol>
                <a:gridCol w="208533">
                  <a:extLst>
                    <a:ext uri="{9D8B030D-6E8A-4147-A177-3AD203B41FA5}">
                      <a16:colId xmlns:a16="http://schemas.microsoft.com/office/drawing/2014/main" val="1280333306"/>
                    </a:ext>
                  </a:extLst>
                </a:gridCol>
                <a:gridCol w="208533">
                  <a:extLst>
                    <a:ext uri="{9D8B030D-6E8A-4147-A177-3AD203B41FA5}">
                      <a16:colId xmlns:a16="http://schemas.microsoft.com/office/drawing/2014/main" val="714419763"/>
                    </a:ext>
                  </a:extLst>
                </a:gridCol>
                <a:gridCol w="208533">
                  <a:extLst>
                    <a:ext uri="{9D8B030D-6E8A-4147-A177-3AD203B41FA5}">
                      <a16:colId xmlns:a16="http://schemas.microsoft.com/office/drawing/2014/main" val="843561876"/>
                    </a:ext>
                  </a:extLst>
                </a:gridCol>
                <a:gridCol w="208533">
                  <a:extLst>
                    <a:ext uri="{9D8B030D-6E8A-4147-A177-3AD203B41FA5}">
                      <a16:colId xmlns:a16="http://schemas.microsoft.com/office/drawing/2014/main" val="2874764475"/>
                    </a:ext>
                  </a:extLst>
                </a:gridCol>
                <a:gridCol w="208533">
                  <a:extLst>
                    <a:ext uri="{9D8B030D-6E8A-4147-A177-3AD203B41FA5}">
                      <a16:colId xmlns:a16="http://schemas.microsoft.com/office/drawing/2014/main" val="3298153065"/>
                    </a:ext>
                  </a:extLst>
                </a:gridCol>
                <a:gridCol w="208533">
                  <a:extLst>
                    <a:ext uri="{9D8B030D-6E8A-4147-A177-3AD203B41FA5}">
                      <a16:colId xmlns:a16="http://schemas.microsoft.com/office/drawing/2014/main" val="475129079"/>
                    </a:ext>
                  </a:extLst>
                </a:gridCol>
                <a:gridCol w="208533">
                  <a:extLst>
                    <a:ext uri="{9D8B030D-6E8A-4147-A177-3AD203B41FA5}">
                      <a16:colId xmlns:a16="http://schemas.microsoft.com/office/drawing/2014/main" val="4106299943"/>
                    </a:ext>
                  </a:extLst>
                </a:gridCol>
                <a:gridCol w="208533">
                  <a:extLst>
                    <a:ext uri="{9D8B030D-6E8A-4147-A177-3AD203B41FA5}">
                      <a16:colId xmlns:a16="http://schemas.microsoft.com/office/drawing/2014/main" val="3512529600"/>
                    </a:ext>
                  </a:extLst>
                </a:gridCol>
                <a:gridCol w="208533">
                  <a:extLst>
                    <a:ext uri="{9D8B030D-6E8A-4147-A177-3AD203B41FA5}">
                      <a16:colId xmlns:a16="http://schemas.microsoft.com/office/drawing/2014/main" val="2612625453"/>
                    </a:ext>
                  </a:extLst>
                </a:gridCol>
                <a:gridCol w="208533">
                  <a:extLst>
                    <a:ext uri="{9D8B030D-6E8A-4147-A177-3AD203B41FA5}">
                      <a16:colId xmlns:a16="http://schemas.microsoft.com/office/drawing/2014/main" val="1591055754"/>
                    </a:ext>
                  </a:extLst>
                </a:gridCol>
                <a:gridCol w="208533">
                  <a:extLst>
                    <a:ext uri="{9D8B030D-6E8A-4147-A177-3AD203B41FA5}">
                      <a16:colId xmlns:a16="http://schemas.microsoft.com/office/drawing/2014/main" val="4225485406"/>
                    </a:ext>
                  </a:extLst>
                </a:gridCol>
                <a:gridCol w="208533">
                  <a:extLst>
                    <a:ext uri="{9D8B030D-6E8A-4147-A177-3AD203B41FA5}">
                      <a16:colId xmlns:a16="http://schemas.microsoft.com/office/drawing/2014/main" val="3486107950"/>
                    </a:ext>
                  </a:extLst>
                </a:gridCol>
                <a:gridCol w="208533">
                  <a:extLst>
                    <a:ext uri="{9D8B030D-6E8A-4147-A177-3AD203B41FA5}">
                      <a16:colId xmlns:a16="http://schemas.microsoft.com/office/drawing/2014/main" val="2011840328"/>
                    </a:ext>
                  </a:extLst>
                </a:gridCol>
                <a:gridCol w="208533">
                  <a:extLst>
                    <a:ext uri="{9D8B030D-6E8A-4147-A177-3AD203B41FA5}">
                      <a16:colId xmlns:a16="http://schemas.microsoft.com/office/drawing/2014/main" val="979705328"/>
                    </a:ext>
                  </a:extLst>
                </a:gridCol>
                <a:gridCol w="208533">
                  <a:extLst>
                    <a:ext uri="{9D8B030D-6E8A-4147-A177-3AD203B41FA5}">
                      <a16:colId xmlns:a16="http://schemas.microsoft.com/office/drawing/2014/main" val="1815008107"/>
                    </a:ext>
                  </a:extLst>
                </a:gridCol>
                <a:gridCol w="208533">
                  <a:extLst>
                    <a:ext uri="{9D8B030D-6E8A-4147-A177-3AD203B41FA5}">
                      <a16:colId xmlns:a16="http://schemas.microsoft.com/office/drawing/2014/main" val="2894478326"/>
                    </a:ext>
                  </a:extLst>
                </a:gridCol>
                <a:gridCol w="208533">
                  <a:extLst>
                    <a:ext uri="{9D8B030D-6E8A-4147-A177-3AD203B41FA5}">
                      <a16:colId xmlns:a16="http://schemas.microsoft.com/office/drawing/2014/main" val="460695188"/>
                    </a:ext>
                  </a:extLst>
                </a:gridCol>
                <a:gridCol w="208533">
                  <a:extLst>
                    <a:ext uri="{9D8B030D-6E8A-4147-A177-3AD203B41FA5}">
                      <a16:colId xmlns:a16="http://schemas.microsoft.com/office/drawing/2014/main" val="1472791061"/>
                    </a:ext>
                  </a:extLst>
                </a:gridCol>
                <a:gridCol w="208533">
                  <a:extLst>
                    <a:ext uri="{9D8B030D-6E8A-4147-A177-3AD203B41FA5}">
                      <a16:colId xmlns:a16="http://schemas.microsoft.com/office/drawing/2014/main" val="1530561889"/>
                    </a:ext>
                  </a:extLst>
                </a:gridCol>
                <a:gridCol w="208533">
                  <a:extLst>
                    <a:ext uri="{9D8B030D-6E8A-4147-A177-3AD203B41FA5}">
                      <a16:colId xmlns:a16="http://schemas.microsoft.com/office/drawing/2014/main" val="320177758"/>
                    </a:ext>
                  </a:extLst>
                </a:gridCol>
                <a:gridCol w="208533">
                  <a:extLst>
                    <a:ext uri="{9D8B030D-6E8A-4147-A177-3AD203B41FA5}">
                      <a16:colId xmlns:a16="http://schemas.microsoft.com/office/drawing/2014/main" val="2003092570"/>
                    </a:ext>
                  </a:extLst>
                </a:gridCol>
                <a:gridCol w="208533">
                  <a:extLst>
                    <a:ext uri="{9D8B030D-6E8A-4147-A177-3AD203B41FA5}">
                      <a16:colId xmlns:a16="http://schemas.microsoft.com/office/drawing/2014/main" val="3521628501"/>
                    </a:ext>
                  </a:extLst>
                </a:gridCol>
                <a:gridCol w="208533">
                  <a:extLst>
                    <a:ext uri="{9D8B030D-6E8A-4147-A177-3AD203B41FA5}">
                      <a16:colId xmlns:a16="http://schemas.microsoft.com/office/drawing/2014/main" val="2101684328"/>
                    </a:ext>
                  </a:extLst>
                </a:gridCol>
                <a:gridCol w="208533">
                  <a:extLst>
                    <a:ext uri="{9D8B030D-6E8A-4147-A177-3AD203B41FA5}">
                      <a16:colId xmlns:a16="http://schemas.microsoft.com/office/drawing/2014/main" val="2129373269"/>
                    </a:ext>
                  </a:extLst>
                </a:gridCol>
                <a:gridCol w="208533">
                  <a:extLst>
                    <a:ext uri="{9D8B030D-6E8A-4147-A177-3AD203B41FA5}">
                      <a16:colId xmlns:a16="http://schemas.microsoft.com/office/drawing/2014/main" val="435636494"/>
                    </a:ext>
                  </a:extLst>
                </a:gridCol>
                <a:gridCol w="208533">
                  <a:extLst>
                    <a:ext uri="{9D8B030D-6E8A-4147-A177-3AD203B41FA5}">
                      <a16:colId xmlns:a16="http://schemas.microsoft.com/office/drawing/2014/main" val="3253407821"/>
                    </a:ext>
                  </a:extLst>
                </a:gridCol>
              </a:tblGrid>
              <a:tr h="284752">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4896921" y="2725863"/>
            <a:ext cx="3789879" cy="2308324"/>
          </a:xfrm>
          <a:prstGeom prst="rect">
            <a:avLst/>
          </a:prstGeom>
          <a:noFill/>
        </p:spPr>
        <p:txBody>
          <a:bodyPr wrap="square" rtlCol="0">
            <a:spAutoFit/>
          </a:bodyPr>
          <a:lstStyle/>
          <a:p>
            <a:r>
              <a:rPr lang="en-US" dirty="0"/>
              <a:t>The instruction is broken down into pieces.  One part is called the “op code” or operation code, it tells the computer what to do.  The other parts are parameters.  Each instruction “add”, “subtract,” etc. has its own op code.</a:t>
            </a:r>
          </a:p>
        </p:txBody>
      </p:sp>
      <p:sp>
        <p:nvSpPr>
          <p:cNvPr id="3" name="Right Brace 2">
            <a:extLst>
              <a:ext uri="{FF2B5EF4-FFF2-40B4-BE49-F238E27FC236}">
                <a16:creationId xmlns:a16="http://schemas.microsoft.com/office/drawing/2014/main" id="{B8CC6736-D753-4D13-A821-92D777A847CD}"/>
              </a:ext>
            </a:extLst>
          </p:cNvPr>
          <p:cNvSpPr/>
          <p:nvPr/>
        </p:nvSpPr>
        <p:spPr>
          <a:xfrm rot="5400000">
            <a:off x="2634772" y="5251788"/>
            <a:ext cx="278129" cy="1124519"/>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4" name="Right Brace 3">
            <a:extLst>
              <a:ext uri="{FF2B5EF4-FFF2-40B4-BE49-F238E27FC236}">
                <a16:creationId xmlns:a16="http://schemas.microsoft.com/office/drawing/2014/main" id="{1B0A1E3C-9CEF-497E-924F-DD778B17C0CD}"/>
              </a:ext>
            </a:extLst>
          </p:cNvPr>
          <p:cNvSpPr/>
          <p:nvPr/>
        </p:nvSpPr>
        <p:spPr>
          <a:xfrm rot="5400000">
            <a:off x="4552015" y="4512393"/>
            <a:ext cx="312253" cy="2624192"/>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6" name="Right Brace 5">
            <a:extLst>
              <a:ext uri="{FF2B5EF4-FFF2-40B4-BE49-F238E27FC236}">
                <a16:creationId xmlns:a16="http://schemas.microsoft.com/office/drawing/2014/main" id="{99E5F50E-7945-4981-A950-B0243F6BE698}"/>
              </a:ext>
            </a:extLst>
          </p:cNvPr>
          <p:cNvSpPr/>
          <p:nvPr/>
        </p:nvSpPr>
        <p:spPr>
          <a:xfrm rot="5400000">
            <a:off x="7208083" y="4519013"/>
            <a:ext cx="312252" cy="2624192"/>
          </a:xfrm>
          <a:prstGeom prst="rightBrace">
            <a:avLst>
              <a:gd name="adj1" fmla="val 8333"/>
              <a:gd name="adj2" fmla="val 51043"/>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8" name="TextBox 7">
            <a:extLst>
              <a:ext uri="{FF2B5EF4-FFF2-40B4-BE49-F238E27FC236}">
                <a16:creationId xmlns:a16="http://schemas.microsoft.com/office/drawing/2014/main" id="{E3BEDF6F-01D3-4ED6-AF89-46BCBB1D3F3A}"/>
              </a:ext>
            </a:extLst>
          </p:cNvPr>
          <p:cNvSpPr txBox="1"/>
          <p:nvPr/>
        </p:nvSpPr>
        <p:spPr>
          <a:xfrm>
            <a:off x="4152138" y="6107096"/>
            <a:ext cx="1317990" cy="300082"/>
          </a:xfrm>
          <a:prstGeom prst="rect">
            <a:avLst/>
          </a:prstGeom>
          <a:noFill/>
        </p:spPr>
        <p:txBody>
          <a:bodyPr wrap="none" rtlCol="0">
            <a:spAutoFit/>
          </a:bodyPr>
          <a:lstStyle/>
          <a:p>
            <a:r>
              <a:rPr lang="en-US" sz="1350" dirty="0"/>
              <a:t>PARAMETER 1</a:t>
            </a:r>
          </a:p>
        </p:txBody>
      </p:sp>
      <p:sp>
        <p:nvSpPr>
          <p:cNvPr id="13" name="TextBox 12">
            <a:extLst>
              <a:ext uri="{FF2B5EF4-FFF2-40B4-BE49-F238E27FC236}">
                <a16:creationId xmlns:a16="http://schemas.microsoft.com/office/drawing/2014/main" id="{305121B5-0E69-46FB-8459-F53CA8835885}"/>
              </a:ext>
            </a:extLst>
          </p:cNvPr>
          <p:cNvSpPr txBox="1"/>
          <p:nvPr/>
        </p:nvSpPr>
        <p:spPr>
          <a:xfrm>
            <a:off x="2274340" y="6107096"/>
            <a:ext cx="998991" cy="300082"/>
          </a:xfrm>
          <a:prstGeom prst="rect">
            <a:avLst/>
          </a:prstGeom>
          <a:noFill/>
        </p:spPr>
        <p:txBody>
          <a:bodyPr wrap="none" rtlCol="0">
            <a:spAutoFit/>
          </a:bodyPr>
          <a:lstStyle/>
          <a:p>
            <a:r>
              <a:rPr lang="en-US" sz="1350" dirty="0"/>
              <a:t>OP CODE</a:t>
            </a:r>
          </a:p>
        </p:txBody>
      </p:sp>
      <p:sp>
        <p:nvSpPr>
          <p:cNvPr id="17" name="TextBox 16">
            <a:extLst>
              <a:ext uri="{FF2B5EF4-FFF2-40B4-BE49-F238E27FC236}">
                <a16:creationId xmlns:a16="http://schemas.microsoft.com/office/drawing/2014/main" id="{90A83576-ED29-425D-8BC4-8188F5F499AC}"/>
              </a:ext>
            </a:extLst>
          </p:cNvPr>
          <p:cNvSpPr txBox="1"/>
          <p:nvPr/>
        </p:nvSpPr>
        <p:spPr>
          <a:xfrm>
            <a:off x="6705214" y="6081088"/>
            <a:ext cx="1317990" cy="300082"/>
          </a:xfrm>
          <a:prstGeom prst="rect">
            <a:avLst/>
          </a:prstGeom>
          <a:noFill/>
        </p:spPr>
        <p:txBody>
          <a:bodyPr wrap="none" rtlCol="0">
            <a:spAutoFit/>
          </a:bodyPr>
          <a:lstStyle/>
          <a:p>
            <a:r>
              <a:rPr lang="en-US" sz="1350" dirty="0"/>
              <a:t>PARAMETER 2</a:t>
            </a:r>
          </a:p>
        </p:txBody>
      </p:sp>
    </p:spTree>
    <p:extLst>
      <p:ext uri="{BB962C8B-B14F-4D97-AF65-F5344CB8AC3E}">
        <p14:creationId xmlns:p14="http://schemas.microsoft.com/office/powerpoint/2010/main" val="1606810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8A864-E04E-465B-8E59-20DADD31C85C}"/>
              </a:ext>
            </a:extLst>
          </p:cNvPr>
          <p:cNvSpPr>
            <a:spLocks noGrp="1"/>
          </p:cNvSpPr>
          <p:nvPr>
            <p:ph type="title"/>
          </p:nvPr>
        </p:nvSpPr>
        <p:spPr/>
        <p:txBody>
          <a:bodyPr/>
          <a:lstStyle/>
          <a:p>
            <a:r>
              <a:rPr lang="en-US" dirty="0"/>
              <a:t>Program Stored On Disk</a:t>
            </a:r>
          </a:p>
        </p:txBody>
      </p:sp>
      <p:sp>
        <p:nvSpPr>
          <p:cNvPr id="9" name="Rectangle 8">
            <a:extLst>
              <a:ext uri="{FF2B5EF4-FFF2-40B4-BE49-F238E27FC236}">
                <a16:creationId xmlns:a16="http://schemas.microsoft.com/office/drawing/2014/main" id="{829D4974-C6B4-4DB3-8AFD-C450B52EC6C8}"/>
              </a:ext>
            </a:extLst>
          </p:cNvPr>
          <p:cNvSpPr/>
          <p:nvPr/>
        </p:nvSpPr>
        <p:spPr>
          <a:xfrm>
            <a:off x="917346" y="2813430"/>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11" name="Rectangle 10">
            <a:extLst>
              <a:ext uri="{FF2B5EF4-FFF2-40B4-BE49-F238E27FC236}">
                <a16:creationId xmlns:a16="http://schemas.microsoft.com/office/drawing/2014/main" id="{4EAB602C-88BB-40D9-B811-4A45AB0EF276}"/>
              </a:ext>
            </a:extLst>
          </p:cNvPr>
          <p:cNvSpPr/>
          <p:nvPr/>
        </p:nvSpPr>
        <p:spPr>
          <a:xfrm>
            <a:off x="917346" y="3104958"/>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13" name="Rectangle 12">
            <a:extLst>
              <a:ext uri="{FF2B5EF4-FFF2-40B4-BE49-F238E27FC236}">
                <a16:creationId xmlns:a16="http://schemas.microsoft.com/office/drawing/2014/main" id="{A587835E-01E5-48AE-9FE7-F34524BA8AB6}"/>
              </a:ext>
            </a:extLst>
          </p:cNvPr>
          <p:cNvSpPr/>
          <p:nvPr/>
        </p:nvSpPr>
        <p:spPr>
          <a:xfrm>
            <a:off x="917346" y="3400983"/>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14" name="Oval 13">
            <a:extLst>
              <a:ext uri="{FF2B5EF4-FFF2-40B4-BE49-F238E27FC236}">
                <a16:creationId xmlns:a16="http://schemas.microsoft.com/office/drawing/2014/main" id="{776E4FDF-548D-4B69-9EC6-B3F1218DC6D7}"/>
              </a:ext>
            </a:extLst>
          </p:cNvPr>
          <p:cNvSpPr/>
          <p:nvPr/>
        </p:nvSpPr>
        <p:spPr>
          <a:xfrm>
            <a:off x="1705515" y="3834424"/>
            <a:ext cx="159892" cy="1309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Oval 15">
            <a:extLst>
              <a:ext uri="{FF2B5EF4-FFF2-40B4-BE49-F238E27FC236}">
                <a16:creationId xmlns:a16="http://schemas.microsoft.com/office/drawing/2014/main" id="{43CB5BC7-F8D8-4471-86F1-036BD99987AE}"/>
              </a:ext>
            </a:extLst>
          </p:cNvPr>
          <p:cNvSpPr/>
          <p:nvPr/>
        </p:nvSpPr>
        <p:spPr>
          <a:xfrm>
            <a:off x="1705515" y="4102836"/>
            <a:ext cx="159892" cy="1309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Oval 17">
            <a:extLst>
              <a:ext uri="{FF2B5EF4-FFF2-40B4-BE49-F238E27FC236}">
                <a16:creationId xmlns:a16="http://schemas.microsoft.com/office/drawing/2014/main" id="{0FF8B9AA-4BEB-4AF3-BB6A-0D3A5B8F01DE}"/>
              </a:ext>
            </a:extLst>
          </p:cNvPr>
          <p:cNvSpPr/>
          <p:nvPr/>
        </p:nvSpPr>
        <p:spPr>
          <a:xfrm>
            <a:off x="1705515" y="4371249"/>
            <a:ext cx="159892" cy="1309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a:extLst>
              <a:ext uri="{FF2B5EF4-FFF2-40B4-BE49-F238E27FC236}">
                <a16:creationId xmlns:a16="http://schemas.microsoft.com/office/drawing/2014/main" id="{BD7F329E-4D57-45CB-909D-BAAB7498292B}"/>
              </a:ext>
            </a:extLst>
          </p:cNvPr>
          <p:cNvSpPr/>
          <p:nvPr/>
        </p:nvSpPr>
        <p:spPr>
          <a:xfrm>
            <a:off x="917346" y="4617187"/>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21" name="Right Brace 20">
            <a:extLst>
              <a:ext uri="{FF2B5EF4-FFF2-40B4-BE49-F238E27FC236}">
                <a16:creationId xmlns:a16="http://schemas.microsoft.com/office/drawing/2014/main" id="{70D824B7-D226-4982-805B-EE598BA6FC7F}"/>
              </a:ext>
            </a:extLst>
          </p:cNvPr>
          <p:cNvSpPr/>
          <p:nvPr/>
        </p:nvSpPr>
        <p:spPr>
          <a:xfrm>
            <a:off x="3001715" y="3056156"/>
            <a:ext cx="312077" cy="1645149"/>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22" name="TextBox 21">
            <a:extLst>
              <a:ext uri="{FF2B5EF4-FFF2-40B4-BE49-F238E27FC236}">
                <a16:creationId xmlns:a16="http://schemas.microsoft.com/office/drawing/2014/main" id="{4F78AE6B-708D-4603-835B-53E15B98053F}"/>
              </a:ext>
            </a:extLst>
          </p:cNvPr>
          <p:cNvSpPr txBox="1"/>
          <p:nvPr/>
        </p:nvSpPr>
        <p:spPr>
          <a:xfrm>
            <a:off x="3505200" y="3048000"/>
            <a:ext cx="5288948" cy="1477328"/>
          </a:xfrm>
          <a:prstGeom prst="rect">
            <a:avLst/>
          </a:prstGeom>
          <a:noFill/>
        </p:spPr>
        <p:txBody>
          <a:bodyPr wrap="none" rtlCol="0">
            <a:spAutoFit/>
          </a:bodyPr>
          <a:lstStyle/>
          <a:p>
            <a:pPr marL="214313" indent="-214313">
              <a:buFont typeface="Arial" panose="020B0604020202020204" pitchFamily="34" charset="0"/>
              <a:buChar char="•"/>
            </a:pPr>
            <a:r>
              <a:rPr lang="en-US" dirty="0"/>
              <a:t>Program is a list of instructions</a:t>
            </a:r>
          </a:p>
          <a:p>
            <a:pPr marL="214313" indent="-214313">
              <a:buFont typeface="Arial" panose="020B0604020202020204" pitchFamily="34" charset="0"/>
              <a:buChar char="•"/>
            </a:pPr>
            <a:r>
              <a:rPr lang="en-US" dirty="0"/>
              <a:t>Processor executes one at a time.</a:t>
            </a:r>
          </a:p>
          <a:p>
            <a:pPr marL="214313" indent="-214313">
              <a:buFont typeface="Arial" panose="020B0604020202020204" pitchFamily="34" charset="0"/>
              <a:buChar char="•"/>
            </a:pPr>
            <a:r>
              <a:rPr lang="en-US" dirty="0"/>
              <a:t>Some instructions are “branches”</a:t>
            </a:r>
          </a:p>
          <a:p>
            <a:pPr marL="214313" indent="-214313">
              <a:buFont typeface="Arial" panose="020B0604020202020204" pitchFamily="34" charset="0"/>
              <a:buChar char="•"/>
            </a:pPr>
            <a:r>
              <a:rPr lang="en-US" dirty="0"/>
              <a:t>A branch jumps ahead or behind in the list</a:t>
            </a:r>
          </a:p>
          <a:p>
            <a:pPr marL="214313" indent="-214313">
              <a:buFont typeface="Arial" panose="020B0604020202020204" pitchFamily="34" charset="0"/>
              <a:buChar char="•"/>
            </a:pPr>
            <a:r>
              <a:rPr lang="en-US" dirty="0"/>
              <a:t>Often “conditional” (e.g., if x &gt; 0 then jump)</a:t>
            </a:r>
          </a:p>
        </p:txBody>
      </p:sp>
    </p:spTree>
    <p:extLst>
      <p:ext uri="{BB962C8B-B14F-4D97-AF65-F5344CB8AC3E}">
        <p14:creationId xmlns:p14="http://schemas.microsoft.com/office/powerpoint/2010/main" val="29148414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Running a Program</a:t>
            </a:r>
          </a:p>
        </p:txBody>
      </p:sp>
      <p:sp>
        <p:nvSpPr>
          <p:cNvPr id="4" name="Rectangle 3">
            <a:extLst>
              <a:ext uri="{FF2B5EF4-FFF2-40B4-BE49-F238E27FC236}">
                <a16:creationId xmlns:a16="http://schemas.microsoft.com/office/drawing/2014/main" id="{B5E0030A-37E7-4016-A4FA-0CBE8CB24D27}"/>
              </a:ext>
            </a:extLst>
          </p:cNvPr>
          <p:cNvSpPr/>
          <p:nvPr/>
        </p:nvSpPr>
        <p:spPr>
          <a:xfrm>
            <a:off x="6037352" y="3150344"/>
            <a:ext cx="2616058" cy="258456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350"/>
          </a:p>
        </p:txBody>
      </p:sp>
      <p:sp>
        <p:nvSpPr>
          <p:cNvPr id="6" name="Rectangle 5">
            <a:extLst>
              <a:ext uri="{FF2B5EF4-FFF2-40B4-BE49-F238E27FC236}">
                <a16:creationId xmlns:a16="http://schemas.microsoft.com/office/drawing/2014/main" id="{431BEE43-2F19-4B78-A705-B9DFFA944B97}"/>
              </a:ext>
            </a:extLst>
          </p:cNvPr>
          <p:cNvSpPr/>
          <p:nvPr/>
        </p:nvSpPr>
        <p:spPr>
          <a:xfrm>
            <a:off x="3263971" y="3685212"/>
            <a:ext cx="2616058" cy="100173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29008" y="3150344"/>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6783433" y="2857779"/>
            <a:ext cx="1200970" cy="300082"/>
          </a:xfrm>
          <a:prstGeom prst="rect">
            <a:avLst/>
          </a:prstGeom>
          <a:noFill/>
        </p:spPr>
        <p:txBody>
          <a:bodyPr wrap="none" rtlCol="0">
            <a:spAutoFit/>
          </a:bodyPr>
          <a:lstStyle/>
          <a:p>
            <a:r>
              <a:rPr lang="en-US" sz="1350"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4325417" y="3429000"/>
            <a:ext cx="577402" cy="300082"/>
          </a:xfrm>
          <a:prstGeom prst="rect">
            <a:avLst/>
          </a:prstGeom>
          <a:noFill/>
        </p:spPr>
        <p:txBody>
          <a:bodyPr wrap="none" rtlCol="0">
            <a:spAutoFit/>
          </a:bodyPr>
          <a:lstStyle/>
          <a:p>
            <a:r>
              <a:rPr lang="en-US" sz="1350"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6197882" y="3290501"/>
            <a:ext cx="1830084"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3726284" y="3790862"/>
            <a:ext cx="1830084"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7" name="Arrow: Curved Left 16">
            <a:extLst>
              <a:ext uri="{FF2B5EF4-FFF2-40B4-BE49-F238E27FC236}">
                <a16:creationId xmlns:a16="http://schemas.microsoft.com/office/drawing/2014/main" id="{2EFFA2A7-2EA2-4432-B5DC-D318B89A3842}"/>
              </a:ext>
            </a:extLst>
          </p:cNvPr>
          <p:cNvSpPr/>
          <p:nvPr/>
        </p:nvSpPr>
        <p:spPr>
          <a:xfrm rot="4664977">
            <a:off x="5626100" y="3195951"/>
            <a:ext cx="548640" cy="2719289"/>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8" name="TextBox 17">
            <a:extLst>
              <a:ext uri="{FF2B5EF4-FFF2-40B4-BE49-F238E27FC236}">
                <a16:creationId xmlns:a16="http://schemas.microsoft.com/office/drawing/2014/main" id="{389C1F97-6993-406A-A2E4-98C292F8E861}"/>
              </a:ext>
            </a:extLst>
          </p:cNvPr>
          <p:cNvSpPr txBox="1"/>
          <p:nvPr/>
        </p:nvSpPr>
        <p:spPr>
          <a:xfrm>
            <a:off x="4781959" y="4910325"/>
            <a:ext cx="1457450" cy="715581"/>
          </a:xfrm>
          <a:prstGeom prst="rect">
            <a:avLst/>
          </a:prstGeom>
          <a:noFill/>
        </p:spPr>
        <p:txBody>
          <a:bodyPr wrap="none" rtlCol="0">
            <a:spAutoFit/>
          </a:bodyPr>
          <a:lstStyle/>
          <a:p>
            <a:r>
              <a:rPr lang="en-US" sz="1350" dirty="0"/>
              <a:t>Program is </a:t>
            </a:r>
          </a:p>
          <a:p>
            <a:r>
              <a:rPr lang="en-US" sz="1350" dirty="0"/>
              <a:t>copied to RAM</a:t>
            </a:r>
          </a:p>
          <a:p>
            <a:r>
              <a:rPr lang="en-US" sz="1350" dirty="0"/>
              <a:t>(RAM is faster)</a:t>
            </a:r>
          </a:p>
        </p:txBody>
      </p:sp>
      <p:sp>
        <p:nvSpPr>
          <p:cNvPr id="19" name="Rectangle 18">
            <a:extLst>
              <a:ext uri="{FF2B5EF4-FFF2-40B4-BE49-F238E27FC236}">
                <a16:creationId xmlns:a16="http://schemas.microsoft.com/office/drawing/2014/main" id="{F26B98D9-E2E7-491C-9D3B-EF4DB87DC9A7}"/>
              </a:ext>
            </a:extLst>
          </p:cNvPr>
          <p:cNvSpPr/>
          <p:nvPr/>
        </p:nvSpPr>
        <p:spPr>
          <a:xfrm>
            <a:off x="1001836" y="4716251"/>
            <a:ext cx="2101619" cy="1940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Single Instruction</a:t>
            </a:r>
          </a:p>
        </p:txBody>
      </p:sp>
      <p:sp>
        <p:nvSpPr>
          <p:cNvPr id="21" name="Arrow: Curved Left 20">
            <a:extLst>
              <a:ext uri="{FF2B5EF4-FFF2-40B4-BE49-F238E27FC236}">
                <a16:creationId xmlns:a16="http://schemas.microsoft.com/office/drawing/2014/main" id="{CAA7B943-571F-40D9-B551-36086624EE2A}"/>
              </a:ext>
            </a:extLst>
          </p:cNvPr>
          <p:cNvSpPr/>
          <p:nvPr/>
        </p:nvSpPr>
        <p:spPr>
          <a:xfrm rot="4664977">
            <a:off x="2984210" y="3739761"/>
            <a:ext cx="548640" cy="256773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3" name="TextBox 22">
            <a:extLst>
              <a:ext uri="{FF2B5EF4-FFF2-40B4-BE49-F238E27FC236}">
                <a16:creationId xmlns:a16="http://schemas.microsoft.com/office/drawing/2014/main" id="{81801653-15CD-4C0F-9A84-829A8E573E72}"/>
              </a:ext>
            </a:extLst>
          </p:cNvPr>
          <p:cNvSpPr txBox="1"/>
          <p:nvPr/>
        </p:nvSpPr>
        <p:spPr>
          <a:xfrm>
            <a:off x="2672809" y="5346368"/>
            <a:ext cx="2242922" cy="507831"/>
          </a:xfrm>
          <a:prstGeom prst="rect">
            <a:avLst/>
          </a:prstGeom>
          <a:noFill/>
        </p:spPr>
        <p:txBody>
          <a:bodyPr wrap="none" rtlCol="0">
            <a:spAutoFit/>
          </a:bodyPr>
          <a:lstStyle/>
          <a:p>
            <a:r>
              <a:rPr lang="en-US" sz="1350" dirty="0"/>
              <a:t>1 Instruction at a time</a:t>
            </a:r>
          </a:p>
          <a:p>
            <a:r>
              <a:rPr lang="en-US" sz="1350" dirty="0"/>
              <a:t>loaded by the processor</a:t>
            </a:r>
          </a:p>
        </p:txBody>
      </p:sp>
    </p:spTree>
    <p:extLst>
      <p:ext uri="{BB962C8B-B14F-4D97-AF65-F5344CB8AC3E}">
        <p14:creationId xmlns:p14="http://schemas.microsoft.com/office/powerpoint/2010/main" val="8467032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E0030A-37E7-4016-A4FA-0CBE8CB24D27}"/>
              </a:ext>
            </a:extLst>
          </p:cNvPr>
          <p:cNvSpPr/>
          <p:nvPr/>
        </p:nvSpPr>
        <p:spPr>
          <a:xfrm>
            <a:off x="6037352" y="3150344"/>
            <a:ext cx="2616058" cy="258456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350"/>
          </a:p>
        </p:txBody>
      </p:sp>
      <p:sp>
        <p:nvSpPr>
          <p:cNvPr id="28" name="Arrow: Right 27">
            <a:extLst>
              <a:ext uri="{FF2B5EF4-FFF2-40B4-BE49-F238E27FC236}">
                <a16:creationId xmlns:a16="http://schemas.microsoft.com/office/drawing/2014/main" id="{5A694E19-83BE-4AE8-BCE1-382D499AE029}"/>
              </a:ext>
            </a:extLst>
          </p:cNvPr>
          <p:cNvSpPr/>
          <p:nvPr/>
        </p:nvSpPr>
        <p:spPr>
          <a:xfrm>
            <a:off x="4888281" y="5083782"/>
            <a:ext cx="1407209" cy="2370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Data Too</a:t>
            </a:r>
          </a:p>
        </p:txBody>
      </p:sp>
      <p:sp>
        <p:nvSpPr>
          <p:cNvPr id="6" name="Rectangle 5">
            <a:extLst>
              <a:ext uri="{FF2B5EF4-FFF2-40B4-BE49-F238E27FC236}">
                <a16:creationId xmlns:a16="http://schemas.microsoft.com/office/drawing/2014/main" id="{431BEE43-2F19-4B78-A705-B9DFFA944B97}"/>
              </a:ext>
            </a:extLst>
          </p:cNvPr>
          <p:cNvSpPr/>
          <p:nvPr/>
        </p:nvSpPr>
        <p:spPr>
          <a:xfrm>
            <a:off x="3263971" y="3685212"/>
            <a:ext cx="2616058" cy="100173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29008" y="3150344"/>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6783433" y="2857779"/>
            <a:ext cx="1200970" cy="300082"/>
          </a:xfrm>
          <a:prstGeom prst="rect">
            <a:avLst/>
          </a:prstGeom>
          <a:noFill/>
        </p:spPr>
        <p:txBody>
          <a:bodyPr wrap="none" rtlCol="0">
            <a:spAutoFit/>
          </a:bodyPr>
          <a:lstStyle/>
          <a:p>
            <a:r>
              <a:rPr lang="en-US" sz="1350"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4325417" y="3429000"/>
            <a:ext cx="577402" cy="300082"/>
          </a:xfrm>
          <a:prstGeom prst="rect">
            <a:avLst/>
          </a:prstGeom>
          <a:noFill/>
        </p:spPr>
        <p:txBody>
          <a:bodyPr wrap="none" rtlCol="0">
            <a:spAutoFit/>
          </a:bodyPr>
          <a:lstStyle/>
          <a:p>
            <a:r>
              <a:rPr lang="en-US" sz="1350"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6197882" y="3290501"/>
            <a:ext cx="1830084"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3301615" y="3756434"/>
            <a:ext cx="1552976"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9" name="Rectangle 18">
            <a:extLst>
              <a:ext uri="{FF2B5EF4-FFF2-40B4-BE49-F238E27FC236}">
                <a16:creationId xmlns:a16="http://schemas.microsoft.com/office/drawing/2014/main" id="{F26B98D9-E2E7-491C-9D3B-EF4DB87DC9A7}"/>
              </a:ext>
            </a:extLst>
          </p:cNvPr>
          <p:cNvSpPr/>
          <p:nvPr/>
        </p:nvSpPr>
        <p:spPr>
          <a:xfrm>
            <a:off x="1001836" y="4716251"/>
            <a:ext cx="2101619" cy="1940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Single Instruction</a:t>
            </a:r>
          </a:p>
        </p:txBody>
      </p:sp>
      <p:sp>
        <p:nvSpPr>
          <p:cNvPr id="5" name="Flowchart: Process 4">
            <a:extLst>
              <a:ext uri="{FF2B5EF4-FFF2-40B4-BE49-F238E27FC236}">
                <a16:creationId xmlns:a16="http://schemas.microsoft.com/office/drawing/2014/main" id="{2A2B7CF7-F65A-493A-AB7F-C81EDE3AA7F4}"/>
              </a:ext>
            </a:extLst>
          </p:cNvPr>
          <p:cNvSpPr/>
          <p:nvPr/>
        </p:nvSpPr>
        <p:spPr>
          <a:xfrm>
            <a:off x="4892233" y="3756434"/>
            <a:ext cx="952478" cy="811218"/>
          </a:xfrm>
          <a:prstGeom prst="flowChartProces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350" dirty="0"/>
              <a:t>Data</a:t>
            </a:r>
          </a:p>
        </p:txBody>
      </p:sp>
      <p:sp>
        <p:nvSpPr>
          <p:cNvPr id="11" name="Arrow: Bent-Up 10">
            <a:extLst>
              <a:ext uri="{FF2B5EF4-FFF2-40B4-BE49-F238E27FC236}">
                <a16:creationId xmlns:a16="http://schemas.microsoft.com/office/drawing/2014/main" id="{B29C082E-EB38-426D-ADC3-76CAD92716E0}"/>
              </a:ext>
            </a:extLst>
          </p:cNvPr>
          <p:cNvSpPr/>
          <p:nvPr/>
        </p:nvSpPr>
        <p:spPr>
          <a:xfrm>
            <a:off x="2898661" y="4721458"/>
            <a:ext cx="2506830" cy="54864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5" name="Arrow: Bent-Up 14">
            <a:extLst>
              <a:ext uri="{FF2B5EF4-FFF2-40B4-BE49-F238E27FC236}">
                <a16:creationId xmlns:a16="http://schemas.microsoft.com/office/drawing/2014/main" id="{D513C9D3-F7ED-47B4-99B1-4310A4F3B125}"/>
              </a:ext>
            </a:extLst>
          </p:cNvPr>
          <p:cNvSpPr/>
          <p:nvPr/>
        </p:nvSpPr>
        <p:spPr>
          <a:xfrm>
            <a:off x="2048199" y="4721458"/>
            <a:ext cx="2216861" cy="54864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Flowchart: Process 29">
            <a:extLst>
              <a:ext uri="{FF2B5EF4-FFF2-40B4-BE49-F238E27FC236}">
                <a16:creationId xmlns:a16="http://schemas.microsoft.com/office/drawing/2014/main" id="{99FC7CF2-0545-4DC9-99F0-A8282DCBCF85}"/>
              </a:ext>
            </a:extLst>
          </p:cNvPr>
          <p:cNvSpPr/>
          <p:nvPr/>
        </p:nvSpPr>
        <p:spPr>
          <a:xfrm>
            <a:off x="6353542" y="4778657"/>
            <a:ext cx="952478" cy="811218"/>
          </a:xfrm>
          <a:prstGeom prst="flowChart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350" dirty="0"/>
              <a:t>Data File</a:t>
            </a:r>
          </a:p>
        </p:txBody>
      </p:sp>
      <p:sp>
        <p:nvSpPr>
          <p:cNvPr id="31" name="TextBox 30">
            <a:extLst>
              <a:ext uri="{FF2B5EF4-FFF2-40B4-BE49-F238E27FC236}">
                <a16:creationId xmlns:a16="http://schemas.microsoft.com/office/drawing/2014/main" id="{9E4222FE-925A-4538-9358-E404853890F2}"/>
              </a:ext>
            </a:extLst>
          </p:cNvPr>
          <p:cNvSpPr txBox="1"/>
          <p:nvPr/>
        </p:nvSpPr>
        <p:spPr>
          <a:xfrm>
            <a:off x="202641" y="5392618"/>
            <a:ext cx="5743602" cy="784830"/>
          </a:xfrm>
          <a:prstGeom prst="rect">
            <a:avLst/>
          </a:prstGeom>
          <a:noFill/>
        </p:spPr>
        <p:txBody>
          <a:bodyPr wrap="square" rtlCol="0">
            <a:spAutoFit/>
          </a:bodyPr>
          <a:lstStyle/>
          <a:p>
            <a:r>
              <a:rPr lang="en-US" sz="1500" dirty="0"/>
              <a:t>Instruction can manipulate instructions (branching), read or write from  data in RAM or load or save data from files on disk. (All are just binary numbers)</a:t>
            </a:r>
          </a:p>
        </p:txBody>
      </p:sp>
    </p:spTree>
    <p:extLst>
      <p:ext uri="{BB962C8B-B14F-4D97-AF65-F5344CB8AC3E}">
        <p14:creationId xmlns:p14="http://schemas.microsoft.com/office/powerpoint/2010/main" val="36949015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408F7-94D8-494F-BF96-8F14C71AC2BA}"/>
              </a:ext>
            </a:extLst>
          </p:cNvPr>
          <p:cNvSpPr>
            <a:spLocks noGrp="1"/>
          </p:cNvSpPr>
          <p:nvPr>
            <p:ph type="title"/>
          </p:nvPr>
        </p:nvSpPr>
        <p:spPr/>
        <p:txBody>
          <a:bodyPr/>
          <a:lstStyle/>
          <a:p>
            <a:r>
              <a:rPr lang="en-US" dirty="0"/>
              <a:t>CPU Simulation Example</a:t>
            </a:r>
          </a:p>
        </p:txBody>
      </p:sp>
      <p:sp>
        <p:nvSpPr>
          <p:cNvPr id="3" name="Content Placeholder 2">
            <a:extLst>
              <a:ext uri="{FF2B5EF4-FFF2-40B4-BE49-F238E27FC236}">
                <a16:creationId xmlns:a16="http://schemas.microsoft.com/office/drawing/2014/main" id="{58C90ACC-D98F-4985-8DE3-FC746E99B09D}"/>
              </a:ext>
            </a:extLst>
          </p:cNvPr>
          <p:cNvSpPr>
            <a:spLocks noGrp="1"/>
          </p:cNvSpPr>
          <p:nvPr>
            <p:ph idx="1"/>
          </p:nvPr>
        </p:nvSpPr>
        <p:spPr/>
        <p:txBody>
          <a:bodyPr/>
          <a:lstStyle/>
          <a:p>
            <a:r>
              <a:rPr lang="en-US" dirty="0"/>
              <a:t>YOU are going to be a computer processor</a:t>
            </a:r>
          </a:p>
          <a:p>
            <a:r>
              <a:rPr lang="en-US" dirty="0"/>
              <a:t>You will have 8 bit instructions</a:t>
            </a:r>
          </a:p>
          <a:p>
            <a:r>
              <a:rPr lang="en-US" dirty="0"/>
              <a:t>add, subtract, multiply, divide</a:t>
            </a:r>
          </a:p>
          <a:p>
            <a:r>
              <a:rPr lang="en-US" dirty="0"/>
              <a:t>load, store, jump, jump if not zero</a:t>
            </a:r>
          </a:p>
        </p:txBody>
      </p:sp>
    </p:spTree>
    <p:extLst>
      <p:ext uri="{BB962C8B-B14F-4D97-AF65-F5344CB8AC3E}">
        <p14:creationId xmlns:p14="http://schemas.microsoft.com/office/powerpoint/2010/main" val="5204869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64E28-30C7-4620-9D35-2A2241AF1BA3}"/>
              </a:ext>
            </a:extLst>
          </p:cNvPr>
          <p:cNvSpPr>
            <a:spLocks noGrp="1"/>
          </p:cNvSpPr>
          <p:nvPr>
            <p:ph type="title"/>
          </p:nvPr>
        </p:nvSpPr>
        <p:spPr/>
        <p:txBody>
          <a:bodyPr/>
          <a:lstStyle/>
          <a:p>
            <a:r>
              <a:rPr lang="en-US" dirty="0"/>
              <a:t>8-bit instructions</a:t>
            </a:r>
          </a:p>
        </p:txBody>
      </p:sp>
      <p:sp>
        <p:nvSpPr>
          <p:cNvPr id="3" name="Content Placeholder 2">
            <a:extLst>
              <a:ext uri="{FF2B5EF4-FFF2-40B4-BE49-F238E27FC236}">
                <a16:creationId xmlns:a16="http://schemas.microsoft.com/office/drawing/2014/main" id="{191ACF3E-E1C4-4114-9976-1D85B2ED8CD9}"/>
              </a:ext>
            </a:extLst>
          </p:cNvPr>
          <p:cNvSpPr>
            <a:spLocks noGrp="1"/>
          </p:cNvSpPr>
          <p:nvPr>
            <p:ph idx="1"/>
          </p:nvPr>
        </p:nvSpPr>
        <p:spPr/>
        <p:txBody>
          <a:bodyPr/>
          <a:lstStyle/>
          <a:p>
            <a:r>
              <a:rPr lang="en-US" dirty="0"/>
              <a:t>First 3 bits are the operation:</a:t>
            </a:r>
          </a:p>
          <a:p>
            <a:pPr lvl="1"/>
            <a:r>
              <a:rPr lang="en-US" dirty="0"/>
              <a:t>000 – load					100 – multiply</a:t>
            </a:r>
          </a:p>
          <a:p>
            <a:pPr lvl="1"/>
            <a:r>
              <a:rPr lang="en-US" dirty="0"/>
              <a:t>001 – store                                  101 – divide</a:t>
            </a:r>
          </a:p>
          <a:p>
            <a:pPr lvl="1"/>
            <a:r>
              <a:rPr lang="en-US" dirty="0"/>
              <a:t>010 – add                                   110 – jump </a:t>
            </a:r>
          </a:p>
          <a:p>
            <a:pPr lvl="1"/>
            <a:r>
              <a:rPr lang="en-US" dirty="0"/>
              <a:t>011 – subtract                            111 – jump if not zero</a:t>
            </a:r>
          </a:p>
          <a:p>
            <a:r>
              <a:rPr lang="en-US" dirty="0"/>
              <a:t>5 bits for the parameters</a:t>
            </a:r>
          </a:p>
        </p:txBody>
      </p:sp>
    </p:spTree>
    <p:extLst>
      <p:ext uri="{BB962C8B-B14F-4D97-AF65-F5344CB8AC3E}">
        <p14:creationId xmlns:p14="http://schemas.microsoft.com/office/powerpoint/2010/main" val="33973445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81AB0-8626-4E89-A441-52299B6B290E}"/>
              </a:ext>
            </a:extLst>
          </p:cNvPr>
          <p:cNvSpPr>
            <a:spLocks noGrp="1"/>
          </p:cNvSpPr>
          <p:nvPr>
            <p:ph type="title"/>
          </p:nvPr>
        </p:nvSpPr>
        <p:spPr/>
        <p:txBody>
          <a:bodyPr/>
          <a:lstStyle/>
          <a:p>
            <a:r>
              <a:rPr lang="en-US" dirty="0"/>
              <a:t>Add/Subtract/</a:t>
            </a:r>
            <a:r>
              <a:rPr lang="en-US" dirty="0" err="1"/>
              <a:t>Mult</a:t>
            </a:r>
            <a:r>
              <a:rPr lang="en-US" dirty="0"/>
              <a:t>/</a:t>
            </a:r>
            <a:r>
              <a:rPr lang="en-US" dirty="0" err="1"/>
              <a:t>Div</a:t>
            </a:r>
            <a:endParaRPr lang="en-US" dirty="0"/>
          </a:p>
        </p:txBody>
      </p:sp>
      <p:sp>
        <p:nvSpPr>
          <p:cNvPr id="3" name="Content Placeholder 2">
            <a:extLst>
              <a:ext uri="{FF2B5EF4-FFF2-40B4-BE49-F238E27FC236}">
                <a16:creationId xmlns:a16="http://schemas.microsoft.com/office/drawing/2014/main" id="{99D094D6-2CDA-40EC-BE2C-3FA75A85DAAD}"/>
              </a:ext>
            </a:extLst>
          </p:cNvPr>
          <p:cNvSpPr>
            <a:spLocks noGrp="1"/>
          </p:cNvSpPr>
          <p:nvPr>
            <p:ph idx="1"/>
          </p:nvPr>
        </p:nvSpPr>
        <p:spPr/>
        <p:txBody>
          <a:bodyPr/>
          <a:lstStyle/>
          <a:p>
            <a:r>
              <a:rPr lang="en-US" dirty="0"/>
              <a:t>3 Parameters (5 bits)</a:t>
            </a:r>
          </a:p>
          <a:p>
            <a:r>
              <a:rPr lang="en-US" dirty="0"/>
              <a:t>First, add a number (0) or add a register (1) (1 bit)</a:t>
            </a:r>
          </a:p>
          <a:p>
            <a:r>
              <a:rPr lang="en-US" dirty="0"/>
              <a:t>Second, the destination register (2 bits)</a:t>
            </a:r>
          </a:p>
          <a:p>
            <a:r>
              <a:rPr lang="en-US" dirty="0"/>
              <a:t>Third, a number or a register (2 bits)</a:t>
            </a:r>
          </a:p>
        </p:txBody>
      </p:sp>
    </p:spTree>
    <p:extLst>
      <p:ext uri="{BB962C8B-B14F-4D97-AF65-F5344CB8AC3E}">
        <p14:creationId xmlns:p14="http://schemas.microsoft.com/office/powerpoint/2010/main" val="23050295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3AAC4-D9AF-4433-9FD9-1170D2D96E4A}"/>
              </a:ext>
            </a:extLst>
          </p:cNvPr>
          <p:cNvSpPr>
            <a:spLocks noGrp="1"/>
          </p:cNvSpPr>
          <p:nvPr>
            <p:ph type="title"/>
          </p:nvPr>
        </p:nvSpPr>
        <p:spPr/>
        <p:txBody>
          <a:bodyPr/>
          <a:lstStyle/>
          <a:p>
            <a:r>
              <a:rPr lang="en-US" dirty="0"/>
              <a:t>Registers</a:t>
            </a:r>
          </a:p>
        </p:txBody>
      </p:sp>
      <p:sp>
        <p:nvSpPr>
          <p:cNvPr id="3" name="Content Placeholder 2">
            <a:extLst>
              <a:ext uri="{FF2B5EF4-FFF2-40B4-BE49-F238E27FC236}">
                <a16:creationId xmlns:a16="http://schemas.microsoft.com/office/drawing/2014/main" id="{C310ACC3-4B6B-4C7A-951D-8EE570DF86FB}"/>
              </a:ext>
            </a:extLst>
          </p:cNvPr>
          <p:cNvSpPr>
            <a:spLocks noGrp="1"/>
          </p:cNvSpPr>
          <p:nvPr>
            <p:ph idx="1"/>
          </p:nvPr>
        </p:nvSpPr>
        <p:spPr/>
        <p:txBody>
          <a:bodyPr/>
          <a:lstStyle/>
          <a:p>
            <a:r>
              <a:rPr lang="en-US" dirty="0"/>
              <a:t>CPU’s use mini-storage places called registers</a:t>
            </a:r>
          </a:p>
          <a:p>
            <a:r>
              <a:rPr lang="en-US" dirty="0"/>
              <a:t>A register usually just holds a single number</a:t>
            </a:r>
          </a:p>
          <a:p>
            <a:r>
              <a:rPr lang="en-US" dirty="0"/>
              <a:t>For our pretend CPU, numbered 0-3 (r0, r1 …)</a:t>
            </a:r>
          </a:p>
          <a:p>
            <a:r>
              <a:rPr lang="en-US" dirty="0"/>
              <a:t>8-bit number storage in each register</a:t>
            </a:r>
          </a:p>
        </p:txBody>
      </p:sp>
    </p:spTree>
    <p:extLst>
      <p:ext uri="{BB962C8B-B14F-4D97-AF65-F5344CB8AC3E}">
        <p14:creationId xmlns:p14="http://schemas.microsoft.com/office/powerpoint/2010/main" val="665617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D35DF-97CB-4388-8401-C8AD0D697156}"/>
              </a:ext>
            </a:extLst>
          </p:cNvPr>
          <p:cNvSpPr>
            <a:spLocks noGrp="1"/>
          </p:cNvSpPr>
          <p:nvPr>
            <p:ph type="title"/>
          </p:nvPr>
        </p:nvSpPr>
        <p:spPr/>
        <p:txBody>
          <a:bodyPr/>
          <a:lstStyle/>
          <a:p>
            <a:r>
              <a:rPr lang="en-US" dirty="0"/>
              <a:t>First, a Word About Data</a:t>
            </a:r>
          </a:p>
        </p:txBody>
      </p:sp>
      <p:sp>
        <p:nvSpPr>
          <p:cNvPr id="3" name="Content Placeholder 2">
            <a:extLst>
              <a:ext uri="{FF2B5EF4-FFF2-40B4-BE49-F238E27FC236}">
                <a16:creationId xmlns:a16="http://schemas.microsoft.com/office/drawing/2014/main" id="{DD354D95-E344-43A3-AFAB-E634FC2EA171}"/>
              </a:ext>
            </a:extLst>
          </p:cNvPr>
          <p:cNvSpPr>
            <a:spLocks noGrp="1"/>
          </p:cNvSpPr>
          <p:nvPr>
            <p:ph idx="1"/>
          </p:nvPr>
        </p:nvSpPr>
        <p:spPr/>
        <p:txBody>
          <a:bodyPr/>
          <a:lstStyle/>
          <a:p>
            <a:r>
              <a:rPr lang="en-US" dirty="0"/>
              <a:t>Computers store and process all data as </a:t>
            </a:r>
            <a:r>
              <a:rPr lang="en-US" b="1" i="1" dirty="0"/>
              <a:t>BINARY NUMBERS</a:t>
            </a:r>
            <a:endParaRPr lang="en-US" dirty="0"/>
          </a:p>
          <a:p>
            <a:r>
              <a:rPr lang="en-US" dirty="0"/>
              <a:t>Everything is a binary number.  Games, programs, music, </a:t>
            </a:r>
            <a:r>
              <a:rPr lang="en-US" dirty="0" err="1"/>
              <a:t>etc</a:t>
            </a:r>
            <a:endParaRPr lang="en-US" dirty="0"/>
          </a:p>
          <a:p>
            <a:r>
              <a:rPr lang="en-US" dirty="0"/>
              <a:t>The binary numbers are </a:t>
            </a:r>
            <a:r>
              <a:rPr lang="en-US" b="1" i="1" dirty="0"/>
              <a:t>interpreted </a:t>
            </a:r>
            <a:r>
              <a:rPr lang="en-US" dirty="0"/>
              <a:t>as letters, music, </a:t>
            </a:r>
            <a:r>
              <a:rPr lang="en-US" dirty="0" err="1"/>
              <a:t>etc</a:t>
            </a:r>
            <a:endParaRPr lang="en-US" dirty="0"/>
          </a:p>
        </p:txBody>
      </p:sp>
    </p:spTree>
    <p:extLst>
      <p:ext uri="{BB962C8B-B14F-4D97-AF65-F5344CB8AC3E}">
        <p14:creationId xmlns:p14="http://schemas.microsoft.com/office/powerpoint/2010/main" val="3805756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C84E2-D9ED-4BD2-9C4A-88CB10B3187C}"/>
              </a:ext>
            </a:extLst>
          </p:cNvPr>
          <p:cNvSpPr>
            <a:spLocks noGrp="1"/>
          </p:cNvSpPr>
          <p:nvPr>
            <p:ph type="title"/>
          </p:nvPr>
        </p:nvSpPr>
        <p:spPr/>
        <p:txBody>
          <a:bodyPr/>
          <a:lstStyle/>
          <a:p>
            <a:r>
              <a:rPr lang="en-US" dirty="0"/>
              <a:t>Example Add Number</a:t>
            </a:r>
          </a:p>
        </p:txBody>
      </p:sp>
      <p:sp>
        <p:nvSpPr>
          <p:cNvPr id="3" name="Content Placeholder 2">
            <a:extLst>
              <a:ext uri="{FF2B5EF4-FFF2-40B4-BE49-F238E27FC236}">
                <a16:creationId xmlns:a16="http://schemas.microsoft.com/office/drawing/2014/main" id="{2A654201-53E3-4316-B699-9B3F854B8D5D}"/>
              </a:ext>
            </a:extLst>
          </p:cNvPr>
          <p:cNvSpPr>
            <a:spLocks noGrp="1"/>
          </p:cNvSpPr>
          <p:nvPr>
            <p:ph idx="1"/>
          </p:nvPr>
        </p:nvSpPr>
        <p:spPr/>
        <p:txBody>
          <a:bodyPr/>
          <a:lstStyle/>
          <a:p>
            <a:r>
              <a:rPr lang="en-US" dirty="0"/>
              <a:t>Instruction: 01000010</a:t>
            </a:r>
          </a:p>
          <a:p>
            <a:r>
              <a:rPr lang="en-US" dirty="0"/>
              <a:t>First 3 bits: 010 – Add</a:t>
            </a:r>
          </a:p>
          <a:p>
            <a:r>
              <a:rPr lang="en-US" dirty="0"/>
              <a:t>Next 1 bit: 0 – Add number</a:t>
            </a:r>
          </a:p>
          <a:p>
            <a:r>
              <a:rPr lang="en-US" dirty="0"/>
              <a:t>Next 2 bits: 00 – register 0 (r0)</a:t>
            </a:r>
          </a:p>
          <a:p>
            <a:r>
              <a:rPr lang="en-US" dirty="0"/>
              <a:t>Next 2 bits: 10 - 2</a:t>
            </a:r>
          </a:p>
          <a:p>
            <a:r>
              <a:rPr lang="en-US" dirty="0"/>
              <a:t>“Add r0 and 2 together (store in r0)”</a:t>
            </a:r>
          </a:p>
        </p:txBody>
      </p:sp>
    </p:spTree>
    <p:extLst>
      <p:ext uri="{BB962C8B-B14F-4D97-AF65-F5344CB8AC3E}">
        <p14:creationId xmlns:p14="http://schemas.microsoft.com/office/powerpoint/2010/main" val="35805564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26309-D72A-4F9C-B3F6-0BF96B729A5F}"/>
              </a:ext>
            </a:extLst>
          </p:cNvPr>
          <p:cNvSpPr>
            <a:spLocks noGrp="1"/>
          </p:cNvSpPr>
          <p:nvPr>
            <p:ph type="title"/>
          </p:nvPr>
        </p:nvSpPr>
        <p:spPr/>
        <p:txBody>
          <a:bodyPr/>
          <a:lstStyle/>
          <a:p>
            <a:r>
              <a:rPr lang="en-US" dirty="0"/>
              <a:t>2 bits?!</a:t>
            </a:r>
          </a:p>
        </p:txBody>
      </p:sp>
      <p:sp>
        <p:nvSpPr>
          <p:cNvPr id="3" name="Content Placeholder 2">
            <a:extLst>
              <a:ext uri="{FF2B5EF4-FFF2-40B4-BE49-F238E27FC236}">
                <a16:creationId xmlns:a16="http://schemas.microsoft.com/office/drawing/2014/main" id="{160FB426-A04C-4931-9D93-6836C53172BF}"/>
              </a:ext>
            </a:extLst>
          </p:cNvPr>
          <p:cNvSpPr>
            <a:spLocks noGrp="1"/>
          </p:cNvSpPr>
          <p:nvPr>
            <p:ph idx="1"/>
          </p:nvPr>
        </p:nvSpPr>
        <p:spPr/>
        <p:txBody>
          <a:bodyPr/>
          <a:lstStyle/>
          <a:p>
            <a:r>
              <a:rPr lang="en-US" dirty="0"/>
              <a:t>2 Bits ranges between 0 and 3</a:t>
            </a:r>
          </a:p>
          <a:p>
            <a:r>
              <a:rPr lang="en-US" dirty="0"/>
              <a:t>What if you want to add more than 3?!</a:t>
            </a:r>
          </a:p>
          <a:p>
            <a:r>
              <a:rPr lang="en-US" dirty="0"/>
              <a:t>Call add multiple times, use multiply, </a:t>
            </a:r>
            <a:r>
              <a:rPr lang="en-US" dirty="0" err="1"/>
              <a:t>etc</a:t>
            </a:r>
            <a:endParaRPr lang="en-US" dirty="0"/>
          </a:p>
          <a:p>
            <a:r>
              <a:rPr lang="en-US" dirty="0"/>
              <a:t>Real computers aren’t this limited</a:t>
            </a:r>
          </a:p>
          <a:p>
            <a:r>
              <a:rPr lang="en-US" dirty="0"/>
              <a:t>But have similar problems</a:t>
            </a:r>
          </a:p>
        </p:txBody>
      </p:sp>
    </p:spTree>
    <p:extLst>
      <p:ext uri="{BB962C8B-B14F-4D97-AF65-F5344CB8AC3E}">
        <p14:creationId xmlns:p14="http://schemas.microsoft.com/office/powerpoint/2010/main" val="23014932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8B7EC-4287-4EC6-97BD-7BBDCD8449A0}"/>
              </a:ext>
            </a:extLst>
          </p:cNvPr>
          <p:cNvSpPr>
            <a:spLocks noGrp="1"/>
          </p:cNvSpPr>
          <p:nvPr>
            <p:ph type="title"/>
          </p:nvPr>
        </p:nvSpPr>
        <p:spPr/>
        <p:txBody>
          <a:bodyPr/>
          <a:lstStyle/>
          <a:p>
            <a:r>
              <a:rPr lang="en-US" dirty="0"/>
              <a:t>Visualized</a:t>
            </a:r>
          </a:p>
        </p:txBody>
      </p:sp>
      <p:pic>
        <p:nvPicPr>
          <p:cNvPr id="4" name="Picture 2" descr="FA80486SXSF33">
            <a:extLst>
              <a:ext uri="{FF2B5EF4-FFF2-40B4-BE49-F238E27FC236}">
                <a16:creationId xmlns:a16="http://schemas.microsoft.com/office/drawing/2014/main" id="{3D43F338-EF88-44AD-BFFD-4D302A853D3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3293683"/>
            <a:ext cx="1845434" cy="18454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6">
            <a:extLst>
              <a:ext uri="{FF2B5EF4-FFF2-40B4-BE49-F238E27FC236}">
                <a16:creationId xmlns:a16="http://schemas.microsoft.com/office/drawing/2014/main" id="{D7BC8147-24D7-4763-9ED0-439275B5D1AB}"/>
              </a:ext>
            </a:extLst>
          </p:cNvPr>
          <p:cNvGraphicFramePr>
            <a:graphicFrameLocks noGrp="1"/>
          </p:cNvGraphicFramePr>
          <p:nvPr>
            <p:extLst>
              <p:ext uri="{D42A27DB-BD31-4B8C-83A1-F6EECF244321}">
                <p14:modId xmlns:p14="http://schemas.microsoft.com/office/powerpoint/2010/main" val="868053163"/>
              </p:ext>
            </p:extLst>
          </p:nvPr>
        </p:nvGraphicFramePr>
        <p:xfrm>
          <a:off x="2362200" y="3200400"/>
          <a:ext cx="2590800" cy="2336800"/>
        </p:xfrm>
        <a:graphic>
          <a:graphicData uri="http://schemas.openxmlformats.org/drawingml/2006/table">
            <a:tbl>
              <a:tblPr firstRow="1" bandRow="1">
                <a:tableStyleId>{616DA210-FB5B-4158-B5E0-FEB733F419BA}</a:tableStyleId>
              </a:tblPr>
              <a:tblGrid>
                <a:gridCol w="1295400">
                  <a:extLst>
                    <a:ext uri="{9D8B030D-6E8A-4147-A177-3AD203B41FA5}">
                      <a16:colId xmlns:a16="http://schemas.microsoft.com/office/drawing/2014/main" val="2569519726"/>
                    </a:ext>
                  </a:extLst>
                </a:gridCol>
                <a:gridCol w="1295400">
                  <a:extLst>
                    <a:ext uri="{9D8B030D-6E8A-4147-A177-3AD203B41FA5}">
                      <a16:colId xmlns:a16="http://schemas.microsoft.com/office/drawing/2014/main" val="1581131066"/>
                    </a:ext>
                  </a:extLst>
                </a:gridCol>
              </a:tblGrid>
              <a:tr h="584200">
                <a:tc>
                  <a:txBody>
                    <a:bodyPr/>
                    <a:lstStyle/>
                    <a:p>
                      <a:r>
                        <a:rPr lang="en-US" dirty="0"/>
                        <a:t>R0</a:t>
                      </a:r>
                    </a:p>
                  </a:txBody>
                  <a:tcPr>
                    <a:solidFill>
                      <a:schemeClr val="tx1">
                        <a:lumMod val="50000"/>
                      </a:schemeClr>
                    </a:solidFill>
                  </a:tcPr>
                </a:tc>
                <a:tc>
                  <a:txBody>
                    <a:bodyPr/>
                    <a:lstStyle/>
                    <a:p>
                      <a:r>
                        <a:rPr lang="en-US" dirty="0"/>
                        <a:t>1000 0000</a:t>
                      </a:r>
                    </a:p>
                  </a:txBody>
                  <a:tcPr>
                    <a:solidFill>
                      <a:schemeClr val="tx1">
                        <a:lumMod val="50000"/>
                      </a:schemeClr>
                    </a:solidFill>
                  </a:tcPr>
                </a:tc>
                <a:extLst>
                  <a:ext uri="{0D108BD9-81ED-4DB2-BD59-A6C34878D82A}">
                    <a16:rowId xmlns:a16="http://schemas.microsoft.com/office/drawing/2014/main" val="1906198420"/>
                  </a:ext>
                </a:extLst>
              </a:tr>
              <a:tr h="584200">
                <a:tc>
                  <a:txBody>
                    <a:bodyPr/>
                    <a:lstStyle/>
                    <a:p>
                      <a:r>
                        <a:rPr lang="en-US" b="1" dirty="0"/>
                        <a:t>R1</a:t>
                      </a:r>
                    </a:p>
                  </a:txBody>
                  <a:tcPr>
                    <a:solidFill>
                      <a:schemeClr val="tx1">
                        <a:lumMod val="50000"/>
                        <a:alpha val="20000"/>
                      </a:schemeClr>
                    </a:solidFill>
                  </a:tcPr>
                </a:tc>
                <a:tc>
                  <a:txBody>
                    <a:bodyPr/>
                    <a:lstStyle/>
                    <a:p>
                      <a:endParaRPr lang="en-US" b="1" dirty="0"/>
                    </a:p>
                  </a:txBody>
                  <a:tcPr>
                    <a:solidFill>
                      <a:schemeClr val="tx1">
                        <a:lumMod val="50000"/>
                        <a:alpha val="20000"/>
                      </a:schemeClr>
                    </a:solidFill>
                  </a:tcPr>
                </a:tc>
                <a:extLst>
                  <a:ext uri="{0D108BD9-81ED-4DB2-BD59-A6C34878D82A}">
                    <a16:rowId xmlns:a16="http://schemas.microsoft.com/office/drawing/2014/main" val="2282097974"/>
                  </a:ext>
                </a:extLst>
              </a:tr>
              <a:tr h="584200">
                <a:tc>
                  <a:txBody>
                    <a:bodyPr/>
                    <a:lstStyle/>
                    <a:p>
                      <a:r>
                        <a:rPr lang="en-US" b="1" dirty="0"/>
                        <a:t>R2</a:t>
                      </a:r>
                    </a:p>
                  </a:txBody>
                  <a:tcPr>
                    <a:solidFill>
                      <a:schemeClr val="tx1">
                        <a:lumMod val="50000"/>
                      </a:schemeClr>
                    </a:solidFill>
                  </a:tcPr>
                </a:tc>
                <a:tc>
                  <a:txBody>
                    <a:bodyPr/>
                    <a:lstStyle/>
                    <a:p>
                      <a:endParaRPr lang="en-US" dirty="0"/>
                    </a:p>
                  </a:txBody>
                  <a:tcPr>
                    <a:solidFill>
                      <a:schemeClr val="tx1">
                        <a:lumMod val="50000"/>
                      </a:schemeClr>
                    </a:solidFill>
                  </a:tcPr>
                </a:tc>
                <a:extLst>
                  <a:ext uri="{0D108BD9-81ED-4DB2-BD59-A6C34878D82A}">
                    <a16:rowId xmlns:a16="http://schemas.microsoft.com/office/drawing/2014/main" val="1168070614"/>
                  </a:ext>
                </a:extLst>
              </a:tr>
              <a:tr h="584200">
                <a:tc>
                  <a:txBody>
                    <a:bodyPr/>
                    <a:lstStyle/>
                    <a:p>
                      <a:r>
                        <a:rPr lang="en-US" b="1" dirty="0"/>
                        <a:t>R3</a:t>
                      </a:r>
                    </a:p>
                  </a:txBody>
                  <a:tcPr>
                    <a:solidFill>
                      <a:schemeClr val="tx1">
                        <a:lumMod val="50000"/>
                        <a:alpha val="20000"/>
                      </a:schemeClr>
                    </a:solidFill>
                  </a:tcPr>
                </a:tc>
                <a:tc>
                  <a:txBody>
                    <a:bodyPr/>
                    <a:lstStyle/>
                    <a:p>
                      <a:endParaRPr lang="en-US" dirty="0"/>
                    </a:p>
                  </a:txBody>
                  <a:tcPr>
                    <a:solidFill>
                      <a:schemeClr val="tx1">
                        <a:lumMod val="50000"/>
                        <a:alpha val="20000"/>
                      </a:schemeClr>
                    </a:solidFill>
                  </a:tcPr>
                </a:tc>
                <a:extLst>
                  <a:ext uri="{0D108BD9-81ED-4DB2-BD59-A6C34878D82A}">
                    <a16:rowId xmlns:a16="http://schemas.microsoft.com/office/drawing/2014/main" val="2215716430"/>
                  </a:ext>
                </a:extLst>
              </a:tr>
            </a:tbl>
          </a:graphicData>
        </a:graphic>
      </p:graphicFrame>
      <p:sp>
        <p:nvSpPr>
          <p:cNvPr id="7" name="Rectangle 6">
            <a:extLst>
              <a:ext uri="{FF2B5EF4-FFF2-40B4-BE49-F238E27FC236}">
                <a16:creationId xmlns:a16="http://schemas.microsoft.com/office/drawing/2014/main" id="{CB4BC184-5121-4FB9-B3E3-7E10140880AB}"/>
              </a:ext>
            </a:extLst>
          </p:cNvPr>
          <p:cNvSpPr/>
          <p:nvPr/>
        </p:nvSpPr>
        <p:spPr>
          <a:xfrm>
            <a:off x="4419600" y="2438400"/>
            <a:ext cx="2286000" cy="533400"/>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b="1" dirty="0"/>
              <a:t>01000010</a:t>
            </a:r>
          </a:p>
        </p:txBody>
      </p:sp>
      <p:graphicFrame>
        <p:nvGraphicFramePr>
          <p:cNvPr id="8" name="Table 6">
            <a:extLst>
              <a:ext uri="{FF2B5EF4-FFF2-40B4-BE49-F238E27FC236}">
                <a16:creationId xmlns:a16="http://schemas.microsoft.com/office/drawing/2014/main" id="{DCED1DC8-A6BB-48AD-960C-F72DA1BB1F5E}"/>
              </a:ext>
            </a:extLst>
          </p:cNvPr>
          <p:cNvGraphicFramePr>
            <a:graphicFrameLocks noGrp="1"/>
          </p:cNvGraphicFramePr>
          <p:nvPr>
            <p:extLst>
              <p:ext uri="{D42A27DB-BD31-4B8C-83A1-F6EECF244321}">
                <p14:modId xmlns:p14="http://schemas.microsoft.com/office/powerpoint/2010/main" val="3288817589"/>
              </p:ext>
            </p:extLst>
          </p:nvPr>
        </p:nvGraphicFramePr>
        <p:xfrm>
          <a:off x="6138054" y="3200400"/>
          <a:ext cx="2590800" cy="2336800"/>
        </p:xfrm>
        <a:graphic>
          <a:graphicData uri="http://schemas.openxmlformats.org/drawingml/2006/table">
            <a:tbl>
              <a:tblPr firstRow="1" bandRow="1">
                <a:tableStyleId>{616DA210-FB5B-4158-B5E0-FEB733F419BA}</a:tableStyleId>
              </a:tblPr>
              <a:tblGrid>
                <a:gridCol w="1295400">
                  <a:extLst>
                    <a:ext uri="{9D8B030D-6E8A-4147-A177-3AD203B41FA5}">
                      <a16:colId xmlns:a16="http://schemas.microsoft.com/office/drawing/2014/main" val="2569519726"/>
                    </a:ext>
                  </a:extLst>
                </a:gridCol>
                <a:gridCol w="1295400">
                  <a:extLst>
                    <a:ext uri="{9D8B030D-6E8A-4147-A177-3AD203B41FA5}">
                      <a16:colId xmlns:a16="http://schemas.microsoft.com/office/drawing/2014/main" val="1581131066"/>
                    </a:ext>
                  </a:extLst>
                </a:gridCol>
              </a:tblGrid>
              <a:tr h="584200">
                <a:tc>
                  <a:txBody>
                    <a:bodyPr/>
                    <a:lstStyle/>
                    <a:p>
                      <a:r>
                        <a:rPr lang="en-US" dirty="0"/>
                        <a:t>R0</a:t>
                      </a:r>
                    </a:p>
                  </a:txBody>
                  <a:tcPr>
                    <a:solidFill>
                      <a:schemeClr val="tx1">
                        <a:lumMod val="50000"/>
                      </a:schemeClr>
                    </a:solidFill>
                  </a:tcPr>
                </a:tc>
                <a:tc>
                  <a:txBody>
                    <a:bodyPr/>
                    <a:lstStyle/>
                    <a:p>
                      <a:r>
                        <a:rPr lang="en-US" dirty="0"/>
                        <a:t>1000 0010</a:t>
                      </a:r>
                    </a:p>
                  </a:txBody>
                  <a:tcPr>
                    <a:solidFill>
                      <a:schemeClr val="tx1">
                        <a:lumMod val="50000"/>
                      </a:schemeClr>
                    </a:solidFill>
                  </a:tcPr>
                </a:tc>
                <a:extLst>
                  <a:ext uri="{0D108BD9-81ED-4DB2-BD59-A6C34878D82A}">
                    <a16:rowId xmlns:a16="http://schemas.microsoft.com/office/drawing/2014/main" val="1906198420"/>
                  </a:ext>
                </a:extLst>
              </a:tr>
              <a:tr h="584200">
                <a:tc>
                  <a:txBody>
                    <a:bodyPr/>
                    <a:lstStyle/>
                    <a:p>
                      <a:r>
                        <a:rPr lang="en-US" b="1" dirty="0"/>
                        <a:t>R1</a:t>
                      </a:r>
                    </a:p>
                  </a:txBody>
                  <a:tcPr>
                    <a:solidFill>
                      <a:schemeClr val="tx1">
                        <a:lumMod val="50000"/>
                        <a:alpha val="20000"/>
                      </a:schemeClr>
                    </a:solidFill>
                  </a:tcPr>
                </a:tc>
                <a:tc>
                  <a:txBody>
                    <a:bodyPr/>
                    <a:lstStyle/>
                    <a:p>
                      <a:endParaRPr lang="en-US" b="1" dirty="0"/>
                    </a:p>
                  </a:txBody>
                  <a:tcPr>
                    <a:solidFill>
                      <a:schemeClr val="tx1">
                        <a:lumMod val="50000"/>
                        <a:alpha val="20000"/>
                      </a:schemeClr>
                    </a:solidFill>
                  </a:tcPr>
                </a:tc>
                <a:extLst>
                  <a:ext uri="{0D108BD9-81ED-4DB2-BD59-A6C34878D82A}">
                    <a16:rowId xmlns:a16="http://schemas.microsoft.com/office/drawing/2014/main" val="2282097974"/>
                  </a:ext>
                </a:extLst>
              </a:tr>
              <a:tr h="584200">
                <a:tc>
                  <a:txBody>
                    <a:bodyPr/>
                    <a:lstStyle/>
                    <a:p>
                      <a:r>
                        <a:rPr lang="en-US" b="1" dirty="0"/>
                        <a:t>R2</a:t>
                      </a:r>
                    </a:p>
                  </a:txBody>
                  <a:tcPr>
                    <a:solidFill>
                      <a:schemeClr val="tx1">
                        <a:lumMod val="50000"/>
                      </a:schemeClr>
                    </a:solidFill>
                  </a:tcPr>
                </a:tc>
                <a:tc>
                  <a:txBody>
                    <a:bodyPr/>
                    <a:lstStyle/>
                    <a:p>
                      <a:endParaRPr lang="en-US" dirty="0"/>
                    </a:p>
                  </a:txBody>
                  <a:tcPr>
                    <a:solidFill>
                      <a:schemeClr val="tx1">
                        <a:lumMod val="50000"/>
                      </a:schemeClr>
                    </a:solidFill>
                  </a:tcPr>
                </a:tc>
                <a:extLst>
                  <a:ext uri="{0D108BD9-81ED-4DB2-BD59-A6C34878D82A}">
                    <a16:rowId xmlns:a16="http://schemas.microsoft.com/office/drawing/2014/main" val="1168070614"/>
                  </a:ext>
                </a:extLst>
              </a:tr>
              <a:tr h="584200">
                <a:tc>
                  <a:txBody>
                    <a:bodyPr/>
                    <a:lstStyle/>
                    <a:p>
                      <a:r>
                        <a:rPr lang="en-US" b="1" dirty="0"/>
                        <a:t>R3</a:t>
                      </a:r>
                    </a:p>
                  </a:txBody>
                  <a:tcPr>
                    <a:solidFill>
                      <a:schemeClr val="tx1">
                        <a:lumMod val="50000"/>
                        <a:alpha val="20000"/>
                      </a:schemeClr>
                    </a:solidFill>
                  </a:tcPr>
                </a:tc>
                <a:tc>
                  <a:txBody>
                    <a:bodyPr/>
                    <a:lstStyle/>
                    <a:p>
                      <a:endParaRPr lang="en-US" dirty="0"/>
                    </a:p>
                  </a:txBody>
                  <a:tcPr>
                    <a:solidFill>
                      <a:schemeClr val="tx1">
                        <a:lumMod val="50000"/>
                        <a:alpha val="20000"/>
                      </a:schemeClr>
                    </a:solidFill>
                  </a:tcPr>
                </a:tc>
                <a:extLst>
                  <a:ext uri="{0D108BD9-81ED-4DB2-BD59-A6C34878D82A}">
                    <a16:rowId xmlns:a16="http://schemas.microsoft.com/office/drawing/2014/main" val="2215716430"/>
                  </a:ext>
                </a:extLst>
              </a:tr>
            </a:tbl>
          </a:graphicData>
        </a:graphic>
      </p:graphicFrame>
      <p:sp>
        <p:nvSpPr>
          <p:cNvPr id="9" name="Arrow: Right 8">
            <a:extLst>
              <a:ext uri="{FF2B5EF4-FFF2-40B4-BE49-F238E27FC236}">
                <a16:creationId xmlns:a16="http://schemas.microsoft.com/office/drawing/2014/main" id="{25C251D9-56D6-4307-BEEC-28C43968868A}"/>
              </a:ext>
            </a:extLst>
          </p:cNvPr>
          <p:cNvSpPr/>
          <p:nvPr/>
        </p:nvSpPr>
        <p:spPr>
          <a:xfrm>
            <a:off x="5088766" y="4126484"/>
            <a:ext cx="978408" cy="48463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1772880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C84E2-D9ED-4BD2-9C4A-88CB10B3187C}"/>
              </a:ext>
            </a:extLst>
          </p:cNvPr>
          <p:cNvSpPr>
            <a:spLocks noGrp="1"/>
          </p:cNvSpPr>
          <p:nvPr>
            <p:ph type="title"/>
          </p:nvPr>
        </p:nvSpPr>
        <p:spPr/>
        <p:txBody>
          <a:bodyPr/>
          <a:lstStyle/>
          <a:p>
            <a:r>
              <a:rPr lang="en-US" dirty="0"/>
              <a:t>Example Add Register</a:t>
            </a:r>
          </a:p>
        </p:txBody>
      </p:sp>
      <p:sp>
        <p:nvSpPr>
          <p:cNvPr id="3" name="Content Placeholder 2">
            <a:extLst>
              <a:ext uri="{FF2B5EF4-FFF2-40B4-BE49-F238E27FC236}">
                <a16:creationId xmlns:a16="http://schemas.microsoft.com/office/drawing/2014/main" id="{2A654201-53E3-4316-B699-9B3F854B8D5D}"/>
              </a:ext>
            </a:extLst>
          </p:cNvPr>
          <p:cNvSpPr>
            <a:spLocks noGrp="1"/>
          </p:cNvSpPr>
          <p:nvPr>
            <p:ph idx="1"/>
          </p:nvPr>
        </p:nvSpPr>
        <p:spPr/>
        <p:txBody>
          <a:bodyPr/>
          <a:lstStyle/>
          <a:p>
            <a:r>
              <a:rPr lang="en-US" dirty="0"/>
              <a:t>Instruction: 01010001</a:t>
            </a:r>
          </a:p>
          <a:p>
            <a:r>
              <a:rPr lang="en-US" dirty="0"/>
              <a:t>First 3 bits: 010 – Add</a:t>
            </a:r>
          </a:p>
          <a:p>
            <a:r>
              <a:rPr lang="en-US" dirty="0"/>
              <a:t>Next 1 bit: 1 – Add register</a:t>
            </a:r>
          </a:p>
          <a:p>
            <a:r>
              <a:rPr lang="en-US" dirty="0"/>
              <a:t>Next 2 bits: 00 – register 0 (r0)</a:t>
            </a:r>
          </a:p>
          <a:p>
            <a:r>
              <a:rPr lang="en-US" dirty="0"/>
              <a:t>Next 2 bits: 01 – register 1 (r1)</a:t>
            </a:r>
          </a:p>
          <a:p>
            <a:r>
              <a:rPr lang="en-US" dirty="0"/>
              <a:t>“Add r0 and r1 together (store in r0)”</a:t>
            </a:r>
          </a:p>
        </p:txBody>
      </p:sp>
    </p:spTree>
    <p:extLst>
      <p:ext uri="{BB962C8B-B14F-4D97-AF65-F5344CB8AC3E}">
        <p14:creationId xmlns:p14="http://schemas.microsoft.com/office/powerpoint/2010/main" val="40069219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8B7EC-4287-4EC6-97BD-7BBDCD8449A0}"/>
              </a:ext>
            </a:extLst>
          </p:cNvPr>
          <p:cNvSpPr>
            <a:spLocks noGrp="1"/>
          </p:cNvSpPr>
          <p:nvPr>
            <p:ph type="title"/>
          </p:nvPr>
        </p:nvSpPr>
        <p:spPr/>
        <p:txBody>
          <a:bodyPr/>
          <a:lstStyle/>
          <a:p>
            <a:r>
              <a:rPr lang="en-US" dirty="0"/>
              <a:t>Visualized</a:t>
            </a:r>
          </a:p>
        </p:txBody>
      </p:sp>
      <p:pic>
        <p:nvPicPr>
          <p:cNvPr id="4" name="Picture 2" descr="FA80486SXSF33">
            <a:extLst>
              <a:ext uri="{FF2B5EF4-FFF2-40B4-BE49-F238E27FC236}">
                <a16:creationId xmlns:a16="http://schemas.microsoft.com/office/drawing/2014/main" id="{3D43F338-EF88-44AD-BFFD-4D302A853D3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3293683"/>
            <a:ext cx="1845434" cy="18454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6">
            <a:extLst>
              <a:ext uri="{FF2B5EF4-FFF2-40B4-BE49-F238E27FC236}">
                <a16:creationId xmlns:a16="http://schemas.microsoft.com/office/drawing/2014/main" id="{D7BC8147-24D7-4763-9ED0-439275B5D1AB}"/>
              </a:ext>
            </a:extLst>
          </p:cNvPr>
          <p:cNvGraphicFramePr>
            <a:graphicFrameLocks noGrp="1"/>
          </p:cNvGraphicFramePr>
          <p:nvPr>
            <p:extLst>
              <p:ext uri="{D42A27DB-BD31-4B8C-83A1-F6EECF244321}">
                <p14:modId xmlns:p14="http://schemas.microsoft.com/office/powerpoint/2010/main" val="3190209831"/>
              </p:ext>
            </p:extLst>
          </p:nvPr>
        </p:nvGraphicFramePr>
        <p:xfrm>
          <a:off x="2362200" y="3200400"/>
          <a:ext cx="2590800" cy="2336800"/>
        </p:xfrm>
        <a:graphic>
          <a:graphicData uri="http://schemas.openxmlformats.org/drawingml/2006/table">
            <a:tbl>
              <a:tblPr firstRow="1" bandRow="1">
                <a:tableStyleId>{616DA210-FB5B-4158-B5E0-FEB733F419BA}</a:tableStyleId>
              </a:tblPr>
              <a:tblGrid>
                <a:gridCol w="1295400">
                  <a:extLst>
                    <a:ext uri="{9D8B030D-6E8A-4147-A177-3AD203B41FA5}">
                      <a16:colId xmlns:a16="http://schemas.microsoft.com/office/drawing/2014/main" val="2569519726"/>
                    </a:ext>
                  </a:extLst>
                </a:gridCol>
                <a:gridCol w="1295400">
                  <a:extLst>
                    <a:ext uri="{9D8B030D-6E8A-4147-A177-3AD203B41FA5}">
                      <a16:colId xmlns:a16="http://schemas.microsoft.com/office/drawing/2014/main" val="1581131066"/>
                    </a:ext>
                  </a:extLst>
                </a:gridCol>
              </a:tblGrid>
              <a:tr h="584200">
                <a:tc>
                  <a:txBody>
                    <a:bodyPr/>
                    <a:lstStyle/>
                    <a:p>
                      <a:r>
                        <a:rPr lang="en-US" dirty="0"/>
                        <a:t>R0</a:t>
                      </a:r>
                    </a:p>
                  </a:txBody>
                  <a:tcPr>
                    <a:solidFill>
                      <a:schemeClr val="tx1">
                        <a:lumMod val="50000"/>
                      </a:schemeClr>
                    </a:solidFill>
                  </a:tcPr>
                </a:tc>
                <a:tc>
                  <a:txBody>
                    <a:bodyPr/>
                    <a:lstStyle/>
                    <a:p>
                      <a:r>
                        <a:rPr lang="en-US" dirty="0"/>
                        <a:t>1000 0000</a:t>
                      </a:r>
                    </a:p>
                  </a:txBody>
                  <a:tcPr>
                    <a:solidFill>
                      <a:schemeClr val="tx1">
                        <a:lumMod val="50000"/>
                      </a:schemeClr>
                    </a:solidFill>
                  </a:tcPr>
                </a:tc>
                <a:extLst>
                  <a:ext uri="{0D108BD9-81ED-4DB2-BD59-A6C34878D82A}">
                    <a16:rowId xmlns:a16="http://schemas.microsoft.com/office/drawing/2014/main" val="1906198420"/>
                  </a:ext>
                </a:extLst>
              </a:tr>
              <a:tr h="584200">
                <a:tc>
                  <a:txBody>
                    <a:bodyPr/>
                    <a:lstStyle/>
                    <a:p>
                      <a:r>
                        <a:rPr lang="en-US" b="1" dirty="0"/>
                        <a:t>R1</a:t>
                      </a:r>
                    </a:p>
                  </a:txBody>
                  <a:tcPr>
                    <a:solidFill>
                      <a:schemeClr val="tx1">
                        <a:lumMod val="50000"/>
                        <a:alpha val="20000"/>
                      </a:schemeClr>
                    </a:solidFill>
                  </a:tcPr>
                </a:tc>
                <a:tc>
                  <a:txBody>
                    <a:bodyPr/>
                    <a:lstStyle/>
                    <a:p>
                      <a:r>
                        <a:rPr lang="en-US" b="1" dirty="0"/>
                        <a:t>0000 0010</a:t>
                      </a:r>
                    </a:p>
                  </a:txBody>
                  <a:tcPr>
                    <a:solidFill>
                      <a:schemeClr val="tx1">
                        <a:lumMod val="50000"/>
                        <a:alpha val="20000"/>
                      </a:schemeClr>
                    </a:solidFill>
                  </a:tcPr>
                </a:tc>
                <a:extLst>
                  <a:ext uri="{0D108BD9-81ED-4DB2-BD59-A6C34878D82A}">
                    <a16:rowId xmlns:a16="http://schemas.microsoft.com/office/drawing/2014/main" val="2282097974"/>
                  </a:ext>
                </a:extLst>
              </a:tr>
              <a:tr h="584200">
                <a:tc>
                  <a:txBody>
                    <a:bodyPr/>
                    <a:lstStyle/>
                    <a:p>
                      <a:r>
                        <a:rPr lang="en-US" b="1" dirty="0"/>
                        <a:t>R2</a:t>
                      </a:r>
                    </a:p>
                  </a:txBody>
                  <a:tcPr>
                    <a:solidFill>
                      <a:schemeClr val="tx1">
                        <a:lumMod val="50000"/>
                      </a:schemeClr>
                    </a:solidFill>
                  </a:tcPr>
                </a:tc>
                <a:tc>
                  <a:txBody>
                    <a:bodyPr/>
                    <a:lstStyle/>
                    <a:p>
                      <a:endParaRPr lang="en-US" dirty="0"/>
                    </a:p>
                  </a:txBody>
                  <a:tcPr>
                    <a:solidFill>
                      <a:schemeClr val="tx1">
                        <a:lumMod val="50000"/>
                      </a:schemeClr>
                    </a:solidFill>
                  </a:tcPr>
                </a:tc>
                <a:extLst>
                  <a:ext uri="{0D108BD9-81ED-4DB2-BD59-A6C34878D82A}">
                    <a16:rowId xmlns:a16="http://schemas.microsoft.com/office/drawing/2014/main" val="1168070614"/>
                  </a:ext>
                </a:extLst>
              </a:tr>
              <a:tr h="584200">
                <a:tc>
                  <a:txBody>
                    <a:bodyPr/>
                    <a:lstStyle/>
                    <a:p>
                      <a:r>
                        <a:rPr lang="en-US" b="1" dirty="0"/>
                        <a:t>R3</a:t>
                      </a:r>
                    </a:p>
                  </a:txBody>
                  <a:tcPr>
                    <a:solidFill>
                      <a:schemeClr val="tx1">
                        <a:lumMod val="50000"/>
                        <a:alpha val="20000"/>
                      </a:schemeClr>
                    </a:solidFill>
                  </a:tcPr>
                </a:tc>
                <a:tc>
                  <a:txBody>
                    <a:bodyPr/>
                    <a:lstStyle/>
                    <a:p>
                      <a:endParaRPr lang="en-US" dirty="0"/>
                    </a:p>
                  </a:txBody>
                  <a:tcPr>
                    <a:solidFill>
                      <a:schemeClr val="tx1">
                        <a:lumMod val="50000"/>
                        <a:alpha val="20000"/>
                      </a:schemeClr>
                    </a:solidFill>
                  </a:tcPr>
                </a:tc>
                <a:extLst>
                  <a:ext uri="{0D108BD9-81ED-4DB2-BD59-A6C34878D82A}">
                    <a16:rowId xmlns:a16="http://schemas.microsoft.com/office/drawing/2014/main" val="2215716430"/>
                  </a:ext>
                </a:extLst>
              </a:tr>
            </a:tbl>
          </a:graphicData>
        </a:graphic>
      </p:graphicFrame>
      <p:sp>
        <p:nvSpPr>
          <p:cNvPr id="7" name="Rectangle 6">
            <a:extLst>
              <a:ext uri="{FF2B5EF4-FFF2-40B4-BE49-F238E27FC236}">
                <a16:creationId xmlns:a16="http://schemas.microsoft.com/office/drawing/2014/main" id="{CB4BC184-5121-4FB9-B3E3-7E10140880AB}"/>
              </a:ext>
            </a:extLst>
          </p:cNvPr>
          <p:cNvSpPr/>
          <p:nvPr/>
        </p:nvSpPr>
        <p:spPr>
          <a:xfrm>
            <a:off x="4419600" y="2438400"/>
            <a:ext cx="2286000" cy="533400"/>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b="1" dirty="0"/>
              <a:t>01010001</a:t>
            </a:r>
          </a:p>
        </p:txBody>
      </p:sp>
      <p:graphicFrame>
        <p:nvGraphicFramePr>
          <p:cNvPr id="8" name="Table 6">
            <a:extLst>
              <a:ext uri="{FF2B5EF4-FFF2-40B4-BE49-F238E27FC236}">
                <a16:creationId xmlns:a16="http://schemas.microsoft.com/office/drawing/2014/main" id="{DCED1DC8-A6BB-48AD-960C-F72DA1BB1F5E}"/>
              </a:ext>
            </a:extLst>
          </p:cNvPr>
          <p:cNvGraphicFramePr>
            <a:graphicFrameLocks noGrp="1"/>
          </p:cNvGraphicFramePr>
          <p:nvPr>
            <p:extLst>
              <p:ext uri="{D42A27DB-BD31-4B8C-83A1-F6EECF244321}">
                <p14:modId xmlns:p14="http://schemas.microsoft.com/office/powerpoint/2010/main" val="1943962998"/>
              </p:ext>
            </p:extLst>
          </p:nvPr>
        </p:nvGraphicFramePr>
        <p:xfrm>
          <a:off x="6138054" y="3200400"/>
          <a:ext cx="2590800" cy="2336800"/>
        </p:xfrm>
        <a:graphic>
          <a:graphicData uri="http://schemas.openxmlformats.org/drawingml/2006/table">
            <a:tbl>
              <a:tblPr firstRow="1" bandRow="1">
                <a:tableStyleId>{616DA210-FB5B-4158-B5E0-FEB733F419BA}</a:tableStyleId>
              </a:tblPr>
              <a:tblGrid>
                <a:gridCol w="1295400">
                  <a:extLst>
                    <a:ext uri="{9D8B030D-6E8A-4147-A177-3AD203B41FA5}">
                      <a16:colId xmlns:a16="http://schemas.microsoft.com/office/drawing/2014/main" val="2569519726"/>
                    </a:ext>
                  </a:extLst>
                </a:gridCol>
                <a:gridCol w="1295400">
                  <a:extLst>
                    <a:ext uri="{9D8B030D-6E8A-4147-A177-3AD203B41FA5}">
                      <a16:colId xmlns:a16="http://schemas.microsoft.com/office/drawing/2014/main" val="1581131066"/>
                    </a:ext>
                  </a:extLst>
                </a:gridCol>
              </a:tblGrid>
              <a:tr h="584200">
                <a:tc>
                  <a:txBody>
                    <a:bodyPr/>
                    <a:lstStyle/>
                    <a:p>
                      <a:r>
                        <a:rPr lang="en-US" dirty="0"/>
                        <a:t>R0</a:t>
                      </a:r>
                    </a:p>
                  </a:txBody>
                  <a:tcPr>
                    <a:solidFill>
                      <a:schemeClr val="tx1">
                        <a:lumMod val="50000"/>
                      </a:schemeClr>
                    </a:solidFill>
                  </a:tcPr>
                </a:tc>
                <a:tc>
                  <a:txBody>
                    <a:bodyPr/>
                    <a:lstStyle/>
                    <a:p>
                      <a:r>
                        <a:rPr lang="en-US" dirty="0"/>
                        <a:t>1000 0010</a:t>
                      </a:r>
                    </a:p>
                  </a:txBody>
                  <a:tcPr>
                    <a:solidFill>
                      <a:schemeClr val="tx1">
                        <a:lumMod val="50000"/>
                      </a:schemeClr>
                    </a:solidFill>
                  </a:tcPr>
                </a:tc>
                <a:extLst>
                  <a:ext uri="{0D108BD9-81ED-4DB2-BD59-A6C34878D82A}">
                    <a16:rowId xmlns:a16="http://schemas.microsoft.com/office/drawing/2014/main" val="1906198420"/>
                  </a:ext>
                </a:extLst>
              </a:tr>
              <a:tr h="584200">
                <a:tc>
                  <a:txBody>
                    <a:bodyPr/>
                    <a:lstStyle/>
                    <a:p>
                      <a:r>
                        <a:rPr lang="en-US" b="1" dirty="0"/>
                        <a:t>R1</a:t>
                      </a:r>
                    </a:p>
                  </a:txBody>
                  <a:tcPr>
                    <a:solidFill>
                      <a:schemeClr val="tx1">
                        <a:lumMod val="50000"/>
                        <a:alpha val="20000"/>
                      </a:schemeClr>
                    </a:solidFill>
                  </a:tcPr>
                </a:tc>
                <a:tc>
                  <a:txBody>
                    <a:bodyPr/>
                    <a:lstStyle/>
                    <a:p>
                      <a:r>
                        <a:rPr lang="en-US" b="1" dirty="0"/>
                        <a:t>0000 0010</a:t>
                      </a:r>
                    </a:p>
                  </a:txBody>
                  <a:tcPr>
                    <a:solidFill>
                      <a:schemeClr val="tx1">
                        <a:lumMod val="50000"/>
                        <a:alpha val="20000"/>
                      </a:schemeClr>
                    </a:solidFill>
                  </a:tcPr>
                </a:tc>
                <a:extLst>
                  <a:ext uri="{0D108BD9-81ED-4DB2-BD59-A6C34878D82A}">
                    <a16:rowId xmlns:a16="http://schemas.microsoft.com/office/drawing/2014/main" val="2282097974"/>
                  </a:ext>
                </a:extLst>
              </a:tr>
              <a:tr h="584200">
                <a:tc>
                  <a:txBody>
                    <a:bodyPr/>
                    <a:lstStyle/>
                    <a:p>
                      <a:r>
                        <a:rPr lang="en-US" b="1" dirty="0"/>
                        <a:t>R2</a:t>
                      </a:r>
                    </a:p>
                  </a:txBody>
                  <a:tcPr>
                    <a:solidFill>
                      <a:schemeClr val="tx1">
                        <a:lumMod val="50000"/>
                      </a:schemeClr>
                    </a:solidFill>
                  </a:tcPr>
                </a:tc>
                <a:tc>
                  <a:txBody>
                    <a:bodyPr/>
                    <a:lstStyle/>
                    <a:p>
                      <a:endParaRPr lang="en-US" dirty="0"/>
                    </a:p>
                  </a:txBody>
                  <a:tcPr>
                    <a:solidFill>
                      <a:schemeClr val="tx1">
                        <a:lumMod val="50000"/>
                      </a:schemeClr>
                    </a:solidFill>
                  </a:tcPr>
                </a:tc>
                <a:extLst>
                  <a:ext uri="{0D108BD9-81ED-4DB2-BD59-A6C34878D82A}">
                    <a16:rowId xmlns:a16="http://schemas.microsoft.com/office/drawing/2014/main" val="1168070614"/>
                  </a:ext>
                </a:extLst>
              </a:tr>
              <a:tr h="584200">
                <a:tc>
                  <a:txBody>
                    <a:bodyPr/>
                    <a:lstStyle/>
                    <a:p>
                      <a:r>
                        <a:rPr lang="en-US" b="1" dirty="0"/>
                        <a:t>R3</a:t>
                      </a:r>
                    </a:p>
                  </a:txBody>
                  <a:tcPr>
                    <a:solidFill>
                      <a:schemeClr val="tx1">
                        <a:lumMod val="50000"/>
                        <a:alpha val="20000"/>
                      </a:schemeClr>
                    </a:solidFill>
                  </a:tcPr>
                </a:tc>
                <a:tc>
                  <a:txBody>
                    <a:bodyPr/>
                    <a:lstStyle/>
                    <a:p>
                      <a:endParaRPr lang="en-US" dirty="0"/>
                    </a:p>
                  </a:txBody>
                  <a:tcPr>
                    <a:solidFill>
                      <a:schemeClr val="tx1">
                        <a:lumMod val="50000"/>
                        <a:alpha val="20000"/>
                      </a:schemeClr>
                    </a:solidFill>
                  </a:tcPr>
                </a:tc>
                <a:extLst>
                  <a:ext uri="{0D108BD9-81ED-4DB2-BD59-A6C34878D82A}">
                    <a16:rowId xmlns:a16="http://schemas.microsoft.com/office/drawing/2014/main" val="2215716430"/>
                  </a:ext>
                </a:extLst>
              </a:tr>
            </a:tbl>
          </a:graphicData>
        </a:graphic>
      </p:graphicFrame>
      <p:sp>
        <p:nvSpPr>
          <p:cNvPr id="9" name="Arrow: Right 8">
            <a:extLst>
              <a:ext uri="{FF2B5EF4-FFF2-40B4-BE49-F238E27FC236}">
                <a16:creationId xmlns:a16="http://schemas.microsoft.com/office/drawing/2014/main" id="{25C251D9-56D6-4307-BEEC-28C43968868A}"/>
              </a:ext>
            </a:extLst>
          </p:cNvPr>
          <p:cNvSpPr/>
          <p:nvPr/>
        </p:nvSpPr>
        <p:spPr>
          <a:xfrm>
            <a:off x="5088766" y="4126484"/>
            <a:ext cx="978408" cy="48463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789440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E9DDF-623A-4232-BD6D-2A4943F5E278}"/>
              </a:ext>
            </a:extLst>
          </p:cNvPr>
          <p:cNvSpPr>
            <a:spLocks noGrp="1"/>
          </p:cNvSpPr>
          <p:nvPr>
            <p:ph type="title"/>
          </p:nvPr>
        </p:nvSpPr>
        <p:spPr/>
        <p:txBody>
          <a:bodyPr/>
          <a:lstStyle/>
          <a:p>
            <a:r>
              <a:rPr lang="en-US" dirty="0"/>
              <a:t>Store/Load Commands</a:t>
            </a:r>
          </a:p>
        </p:txBody>
      </p:sp>
      <p:sp>
        <p:nvSpPr>
          <p:cNvPr id="3" name="Content Placeholder 2">
            <a:extLst>
              <a:ext uri="{FF2B5EF4-FFF2-40B4-BE49-F238E27FC236}">
                <a16:creationId xmlns:a16="http://schemas.microsoft.com/office/drawing/2014/main" id="{4C993F80-224E-40F7-A4E7-4B018E843F3D}"/>
              </a:ext>
            </a:extLst>
          </p:cNvPr>
          <p:cNvSpPr>
            <a:spLocks noGrp="1"/>
          </p:cNvSpPr>
          <p:nvPr>
            <p:ph idx="1"/>
          </p:nvPr>
        </p:nvSpPr>
        <p:spPr/>
        <p:txBody>
          <a:bodyPr/>
          <a:lstStyle/>
          <a:p>
            <a:r>
              <a:rPr lang="en-US" dirty="0"/>
              <a:t>2 Parameters (5 bits)</a:t>
            </a:r>
          </a:p>
          <a:p>
            <a:r>
              <a:rPr lang="en-US" dirty="0"/>
              <a:t>Register to store from/load to(2 bits)</a:t>
            </a:r>
          </a:p>
          <a:p>
            <a:r>
              <a:rPr lang="en-US" dirty="0"/>
              <a:t>Register with memory address (2 bits)</a:t>
            </a:r>
          </a:p>
          <a:p>
            <a:r>
              <a:rPr lang="en-US" dirty="0"/>
              <a:t>Last bit ignored</a:t>
            </a:r>
          </a:p>
          <a:p>
            <a:endParaRPr lang="en-US" dirty="0"/>
          </a:p>
        </p:txBody>
      </p:sp>
    </p:spTree>
    <p:extLst>
      <p:ext uri="{BB962C8B-B14F-4D97-AF65-F5344CB8AC3E}">
        <p14:creationId xmlns:p14="http://schemas.microsoft.com/office/powerpoint/2010/main" val="33734151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9BEC-5FEE-42BC-9272-EF77DDC5A6F5}"/>
              </a:ext>
            </a:extLst>
          </p:cNvPr>
          <p:cNvSpPr>
            <a:spLocks noGrp="1"/>
          </p:cNvSpPr>
          <p:nvPr>
            <p:ph type="title"/>
          </p:nvPr>
        </p:nvSpPr>
        <p:spPr/>
        <p:txBody>
          <a:bodyPr/>
          <a:lstStyle/>
          <a:p>
            <a:r>
              <a:rPr lang="en-US" dirty="0"/>
              <a:t>Memory Addresses</a:t>
            </a:r>
          </a:p>
        </p:txBody>
      </p:sp>
      <p:sp>
        <p:nvSpPr>
          <p:cNvPr id="3" name="Content Placeholder 2">
            <a:extLst>
              <a:ext uri="{FF2B5EF4-FFF2-40B4-BE49-F238E27FC236}">
                <a16:creationId xmlns:a16="http://schemas.microsoft.com/office/drawing/2014/main" id="{CD0C2C02-7FD9-446E-AB52-FDA8694DA57C}"/>
              </a:ext>
            </a:extLst>
          </p:cNvPr>
          <p:cNvSpPr>
            <a:spLocks noGrp="1"/>
          </p:cNvSpPr>
          <p:nvPr>
            <p:ph idx="1"/>
          </p:nvPr>
        </p:nvSpPr>
        <p:spPr/>
        <p:txBody>
          <a:bodyPr/>
          <a:lstStyle/>
          <a:p>
            <a:r>
              <a:rPr lang="en-US" dirty="0"/>
              <a:t>Memory locations have addresses</a:t>
            </a:r>
          </a:p>
          <a:p>
            <a:r>
              <a:rPr lang="en-US" dirty="0"/>
              <a:t>Each address is just a single number</a:t>
            </a:r>
          </a:p>
          <a:p>
            <a:r>
              <a:rPr lang="en-US" dirty="0"/>
              <a:t>Biggest 8-bit number is 255</a:t>
            </a:r>
          </a:p>
          <a:p>
            <a:r>
              <a:rPr lang="en-US" dirty="0"/>
              <a:t>With 8 bits, 256 memory addresses (0-255)</a:t>
            </a:r>
          </a:p>
          <a:p>
            <a:r>
              <a:rPr lang="en-US" dirty="0"/>
              <a:t>(NOTE: This is RAM, not hard drive)</a:t>
            </a:r>
          </a:p>
        </p:txBody>
      </p:sp>
    </p:spTree>
    <p:extLst>
      <p:ext uri="{BB962C8B-B14F-4D97-AF65-F5344CB8AC3E}">
        <p14:creationId xmlns:p14="http://schemas.microsoft.com/office/powerpoint/2010/main" val="3784240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EF923-E5C1-449C-B58C-2CB1573BFF41}"/>
              </a:ext>
            </a:extLst>
          </p:cNvPr>
          <p:cNvSpPr>
            <a:spLocks noGrp="1"/>
          </p:cNvSpPr>
          <p:nvPr>
            <p:ph type="title"/>
          </p:nvPr>
        </p:nvSpPr>
        <p:spPr/>
        <p:txBody>
          <a:bodyPr/>
          <a:lstStyle/>
          <a:p>
            <a:r>
              <a:rPr lang="en-US" dirty="0"/>
              <a:t>Example Load</a:t>
            </a:r>
          </a:p>
        </p:txBody>
      </p:sp>
      <p:sp>
        <p:nvSpPr>
          <p:cNvPr id="3" name="Content Placeholder 2">
            <a:extLst>
              <a:ext uri="{FF2B5EF4-FFF2-40B4-BE49-F238E27FC236}">
                <a16:creationId xmlns:a16="http://schemas.microsoft.com/office/drawing/2014/main" id="{A840F318-AAF4-4339-883C-99B3DC9F48A0}"/>
              </a:ext>
            </a:extLst>
          </p:cNvPr>
          <p:cNvSpPr>
            <a:spLocks noGrp="1"/>
          </p:cNvSpPr>
          <p:nvPr>
            <p:ph idx="1"/>
          </p:nvPr>
        </p:nvSpPr>
        <p:spPr/>
        <p:txBody>
          <a:bodyPr/>
          <a:lstStyle/>
          <a:p>
            <a:r>
              <a:rPr lang="en-US" dirty="0"/>
              <a:t>Instruction:  00000010</a:t>
            </a:r>
          </a:p>
          <a:p>
            <a:r>
              <a:rPr lang="en-US" dirty="0"/>
              <a:t>First 3 bits: 000 (load)</a:t>
            </a:r>
          </a:p>
          <a:p>
            <a:r>
              <a:rPr lang="en-US" dirty="0"/>
              <a:t>Next 2 bits: 00 – Load to Register 0 (r0)</a:t>
            </a:r>
          </a:p>
          <a:p>
            <a:r>
              <a:rPr lang="en-US" dirty="0"/>
              <a:t>Next 2 bits: 01 – use Register 1 (r1) for memory address</a:t>
            </a:r>
          </a:p>
          <a:p>
            <a:r>
              <a:rPr lang="en-US" dirty="0"/>
              <a:t>Last bit is ignored</a:t>
            </a:r>
          </a:p>
        </p:txBody>
      </p:sp>
    </p:spTree>
    <p:extLst>
      <p:ext uri="{BB962C8B-B14F-4D97-AF65-F5344CB8AC3E}">
        <p14:creationId xmlns:p14="http://schemas.microsoft.com/office/powerpoint/2010/main" val="2620545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8B7EC-4287-4EC6-97BD-7BBDCD8449A0}"/>
              </a:ext>
            </a:extLst>
          </p:cNvPr>
          <p:cNvSpPr>
            <a:spLocks noGrp="1"/>
          </p:cNvSpPr>
          <p:nvPr>
            <p:ph type="title"/>
          </p:nvPr>
        </p:nvSpPr>
        <p:spPr/>
        <p:txBody>
          <a:bodyPr/>
          <a:lstStyle/>
          <a:p>
            <a:r>
              <a:rPr lang="en-US" dirty="0"/>
              <a:t>Visualized</a:t>
            </a:r>
          </a:p>
        </p:txBody>
      </p:sp>
      <p:pic>
        <p:nvPicPr>
          <p:cNvPr id="4" name="Picture 2" descr="FA80486SXSF33">
            <a:extLst>
              <a:ext uri="{FF2B5EF4-FFF2-40B4-BE49-F238E27FC236}">
                <a16:creationId xmlns:a16="http://schemas.microsoft.com/office/drawing/2014/main" id="{3D43F338-EF88-44AD-BFFD-4D302A853D3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3293683"/>
            <a:ext cx="1845434" cy="18454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6">
            <a:extLst>
              <a:ext uri="{FF2B5EF4-FFF2-40B4-BE49-F238E27FC236}">
                <a16:creationId xmlns:a16="http://schemas.microsoft.com/office/drawing/2014/main" id="{D7BC8147-24D7-4763-9ED0-439275B5D1AB}"/>
              </a:ext>
            </a:extLst>
          </p:cNvPr>
          <p:cNvGraphicFramePr>
            <a:graphicFrameLocks noGrp="1"/>
          </p:cNvGraphicFramePr>
          <p:nvPr>
            <p:extLst>
              <p:ext uri="{D42A27DB-BD31-4B8C-83A1-F6EECF244321}">
                <p14:modId xmlns:p14="http://schemas.microsoft.com/office/powerpoint/2010/main" val="3184326912"/>
              </p:ext>
            </p:extLst>
          </p:nvPr>
        </p:nvGraphicFramePr>
        <p:xfrm>
          <a:off x="2362200" y="2032000"/>
          <a:ext cx="2655686" cy="2235200"/>
        </p:xfrm>
        <a:graphic>
          <a:graphicData uri="http://schemas.openxmlformats.org/drawingml/2006/table">
            <a:tbl>
              <a:tblPr firstRow="1" bandRow="1">
                <a:tableStyleId>{616DA210-FB5B-4158-B5E0-FEB733F419BA}</a:tableStyleId>
              </a:tblPr>
              <a:tblGrid>
                <a:gridCol w="1327843">
                  <a:extLst>
                    <a:ext uri="{9D8B030D-6E8A-4147-A177-3AD203B41FA5}">
                      <a16:colId xmlns:a16="http://schemas.microsoft.com/office/drawing/2014/main" val="2569519726"/>
                    </a:ext>
                  </a:extLst>
                </a:gridCol>
                <a:gridCol w="1327843">
                  <a:extLst>
                    <a:ext uri="{9D8B030D-6E8A-4147-A177-3AD203B41FA5}">
                      <a16:colId xmlns:a16="http://schemas.microsoft.com/office/drawing/2014/main" val="1581131066"/>
                    </a:ext>
                  </a:extLst>
                </a:gridCol>
              </a:tblGrid>
              <a:tr h="558800">
                <a:tc>
                  <a:txBody>
                    <a:bodyPr/>
                    <a:lstStyle/>
                    <a:p>
                      <a:r>
                        <a:rPr lang="en-US" dirty="0"/>
                        <a:t>R0</a:t>
                      </a:r>
                    </a:p>
                  </a:txBody>
                  <a:tcPr>
                    <a:solidFill>
                      <a:schemeClr val="tx1">
                        <a:lumMod val="50000"/>
                      </a:schemeClr>
                    </a:solidFill>
                  </a:tcPr>
                </a:tc>
                <a:tc>
                  <a:txBody>
                    <a:bodyPr/>
                    <a:lstStyle/>
                    <a:p>
                      <a:endParaRPr lang="en-US" dirty="0"/>
                    </a:p>
                  </a:txBody>
                  <a:tcPr>
                    <a:solidFill>
                      <a:schemeClr val="tx1">
                        <a:lumMod val="50000"/>
                      </a:schemeClr>
                    </a:solidFill>
                  </a:tcPr>
                </a:tc>
                <a:extLst>
                  <a:ext uri="{0D108BD9-81ED-4DB2-BD59-A6C34878D82A}">
                    <a16:rowId xmlns:a16="http://schemas.microsoft.com/office/drawing/2014/main" val="1906198420"/>
                  </a:ext>
                </a:extLst>
              </a:tr>
              <a:tr h="558800">
                <a:tc>
                  <a:txBody>
                    <a:bodyPr/>
                    <a:lstStyle/>
                    <a:p>
                      <a:r>
                        <a:rPr lang="en-US" b="1" dirty="0"/>
                        <a:t>R1</a:t>
                      </a:r>
                    </a:p>
                  </a:txBody>
                  <a:tcPr>
                    <a:solidFill>
                      <a:schemeClr val="tx1">
                        <a:lumMod val="50000"/>
                        <a:alpha val="20000"/>
                      </a:schemeClr>
                    </a:solidFill>
                  </a:tcPr>
                </a:tc>
                <a:tc>
                  <a:txBody>
                    <a:bodyPr/>
                    <a:lstStyle/>
                    <a:p>
                      <a:r>
                        <a:rPr lang="en-US" b="1" dirty="0"/>
                        <a:t>1000 0000</a:t>
                      </a:r>
                    </a:p>
                  </a:txBody>
                  <a:tcPr>
                    <a:solidFill>
                      <a:schemeClr val="tx1">
                        <a:lumMod val="50000"/>
                        <a:alpha val="20000"/>
                      </a:schemeClr>
                    </a:solidFill>
                  </a:tcPr>
                </a:tc>
                <a:extLst>
                  <a:ext uri="{0D108BD9-81ED-4DB2-BD59-A6C34878D82A}">
                    <a16:rowId xmlns:a16="http://schemas.microsoft.com/office/drawing/2014/main" val="2282097974"/>
                  </a:ext>
                </a:extLst>
              </a:tr>
              <a:tr h="558800">
                <a:tc>
                  <a:txBody>
                    <a:bodyPr/>
                    <a:lstStyle/>
                    <a:p>
                      <a:r>
                        <a:rPr lang="en-US" b="1" dirty="0"/>
                        <a:t>R2</a:t>
                      </a:r>
                    </a:p>
                  </a:txBody>
                  <a:tcPr>
                    <a:solidFill>
                      <a:schemeClr val="tx1">
                        <a:lumMod val="50000"/>
                      </a:schemeClr>
                    </a:solidFill>
                  </a:tcPr>
                </a:tc>
                <a:tc>
                  <a:txBody>
                    <a:bodyPr/>
                    <a:lstStyle/>
                    <a:p>
                      <a:endParaRPr lang="en-US" dirty="0"/>
                    </a:p>
                  </a:txBody>
                  <a:tcPr>
                    <a:solidFill>
                      <a:schemeClr val="tx1">
                        <a:lumMod val="50000"/>
                      </a:schemeClr>
                    </a:solidFill>
                  </a:tcPr>
                </a:tc>
                <a:extLst>
                  <a:ext uri="{0D108BD9-81ED-4DB2-BD59-A6C34878D82A}">
                    <a16:rowId xmlns:a16="http://schemas.microsoft.com/office/drawing/2014/main" val="1168070614"/>
                  </a:ext>
                </a:extLst>
              </a:tr>
              <a:tr h="558800">
                <a:tc>
                  <a:txBody>
                    <a:bodyPr/>
                    <a:lstStyle/>
                    <a:p>
                      <a:r>
                        <a:rPr lang="en-US" b="1" dirty="0"/>
                        <a:t>R3</a:t>
                      </a:r>
                    </a:p>
                  </a:txBody>
                  <a:tcPr>
                    <a:solidFill>
                      <a:schemeClr val="tx1">
                        <a:lumMod val="50000"/>
                        <a:alpha val="20000"/>
                      </a:schemeClr>
                    </a:solidFill>
                  </a:tcPr>
                </a:tc>
                <a:tc>
                  <a:txBody>
                    <a:bodyPr/>
                    <a:lstStyle/>
                    <a:p>
                      <a:endParaRPr lang="en-US" dirty="0"/>
                    </a:p>
                  </a:txBody>
                  <a:tcPr>
                    <a:solidFill>
                      <a:schemeClr val="tx1">
                        <a:lumMod val="50000"/>
                        <a:alpha val="20000"/>
                      </a:schemeClr>
                    </a:solidFill>
                  </a:tcPr>
                </a:tc>
                <a:extLst>
                  <a:ext uri="{0D108BD9-81ED-4DB2-BD59-A6C34878D82A}">
                    <a16:rowId xmlns:a16="http://schemas.microsoft.com/office/drawing/2014/main" val="2215716430"/>
                  </a:ext>
                </a:extLst>
              </a:tr>
            </a:tbl>
          </a:graphicData>
        </a:graphic>
      </p:graphicFrame>
      <p:sp>
        <p:nvSpPr>
          <p:cNvPr id="7" name="Rectangle 6">
            <a:extLst>
              <a:ext uri="{FF2B5EF4-FFF2-40B4-BE49-F238E27FC236}">
                <a16:creationId xmlns:a16="http://schemas.microsoft.com/office/drawing/2014/main" id="{CB4BC184-5121-4FB9-B3E3-7E10140880AB}"/>
              </a:ext>
            </a:extLst>
          </p:cNvPr>
          <p:cNvSpPr/>
          <p:nvPr/>
        </p:nvSpPr>
        <p:spPr>
          <a:xfrm>
            <a:off x="5334000" y="2088960"/>
            <a:ext cx="2514600" cy="533400"/>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b="1" dirty="0"/>
              <a:t>00000010</a:t>
            </a:r>
          </a:p>
        </p:txBody>
      </p:sp>
      <p:graphicFrame>
        <p:nvGraphicFramePr>
          <p:cNvPr id="8" name="Table 6">
            <a:extLst>
              <a:ext uri="{FF2B5EF4-FFF2-40B4-BE49-F238E27FC236}">
                <a16:creationId xmlns:a16="http://schemas.microsoft.com/office/drawing/2014/main" id="{DCED1DC8-A6BB-48AD-960C-F72DA1BB1F5E}"/>
              </a:ext>
            </a:extLst>
          </p:cNvPr>
          <p:cNvGraphicFramePr>
            <a:graphicFrameLocks noGrp="1"/>
          </p:cNvGraphicFramePr>
          <p:nvPr>
            <p:extLst>
              <p:ext uri="{D42A27DB-BD31-4B8C-83A1-F6EECF244321}">
                <p14:modId xmlns:p14="http://schemas.microsoft.com/office/powerpoint/2010/main" val="1089506963"/>
              </p:ext>
            </p:extLst>
          </p:nvPr>
        </p:nvGraphicFramePr>
        <p:xfrm>
          <a:off x="6138054" y="3200400"/>
          <a:ext cx="2590800" cy="2336800"/>
        </p:xfrm>
        <a:graphic>
          <a:graphicData uri="http://schemas.openxmlformats.org/drawingml/2006/table">
            <a:tbl>
              <a:tblPr firstRow="1" bandRow="1">
                <a:tableStyleId>{616DA210-FB5B-4158-B5E0-FEB733F419BA}</a:tableStyleId>
              </a:tblPr>
              <a:tblGrid>
                <a:gridCol w="1295400">
                  <a:extLst>
                    <a:ext uri="{9D8B030D-6E8A-4147-A177-3AD203B41FA5}">
                      <a16:colId xmlns:a16="http://schemas.microsoft.com/office/drawing/2014/main" val="2569519726"/>
                    </a:ext>
                  </a:extLst>
                </a:gridCol>
                <a:gridCol w="1295400">
                  <a:extLst>
                    <a:ext uri="{9D8B030D-6E8A-4147-A177-3AD203B41FA5}">
                      <a16:colId xmlns:a16="http://schemas.microsoft.com/office/drawing/2014/main" val="1581131066"/>
                    </a:ext>
                  </a:extLst>
                </a:gridCol>
              </a:tblGrid>
              <a:tr h="584200">
                <a:tc>
                  <a:txBody>
                    <a:bodyPr/>
                    <a:lstStyle/>
                    <a:p>
                      <a:r>
                        <a:rPr lang="en-US" dirty="0"/>
                        <a:t>R0</a:t>
                      </a:r>
                    </a:p>
                  </a:txBody>
                  <a:tcPr>
                    <a:solidFill>
                      <a:schemeClr val="tx1">
                        <a:lumMod val="50000"/>
                      </a:schemeClr>
                    </a:solidFill>
                  </a:tcPr>
                </a:tc>
                <a:tc>
                  <a:txBody>
                    <a:bodyPr/>
                    <a:lstStyle/>
                    <a:p>
                      <a:r>
                        <a:rPr lang="en-US" dirty="0"/>
                        <a:t>1010 1010</a:t>
                      </a:r>
                    </a:p>
                  </a:txBody>
                  <a:tcPr>
                    <a:solidFill>
                      <a:schemeClr val="tx1">
                        <a:lumMod val="50000"/>
                      </a:schemeClr>
                    </a:solidFill>
                  </a:tcPr>
                </a:tc>
                <a:extLst>
                  <a:ext uri="{0D108BD9-81ED-4DB2-BD59-A6C34878D82A}">
                    <a16:rowId xmlns:a16="http://schemas.microsoft.com/office/drawing/2014/main" val="1906198420"/>
                  </a:ext>
                </a:extLst>
              </a:tr>
              <a:tr h="584200">
                <a:tc>
                  <a:txBody>
                    <a:bodyPr/>
                    <a:lstStyle/>
                    <a:p>
                      <a:r>
                        <a:rPr lang="en-US" b="1" dirty="0"/>
                        <a:t>R1</a:t>
                      </a:r>
                    </a:p>
                  </a:txBody>
                  <a:tcPr>
                    <a:solidFill>
                      <a:schemeClr val="tx1">
                        <a:lumMod val="50000"/>
                        <a:alpha val="20000"/>
                      </a:schemeClr>
                    </a:solidFill>
                  </a:tcPr>
                </a:tc>
                <a:tc>
                  <a:txBody>
                    <a:bodyPr/>
                    <a:lstStyle/>
                    <a:p>
                      <a:r>
                        <a:rPr lang="en-US" b="1" dirty="0"/>
                        <a:t>1000 0000</a:t>
                      </a:r>
                    </a:p>
                  </a:txBody>
                  <a:tcPr>
                    <a:solidFill>
                      <a:schemeClr val="tx1">
                        <a:lumMod val="50000"/>
                        <a:alpha val="20000"/>
                      </a:schemeClr>
                    </a:solidFill>
                  </a:tcPr>
                </a:tc>
                <a:extLst>
                  <a:ext uri="{0D108BD9-81ED-4DB2-BD59-A6C34878D82A}">
                    <a16:rowId xmlns:a16="http://schemas.microsoft.com/office/drawing/2014/main" val="2282097974"/>
                  </a:ext>
                </a:extLst>
              </a:tr>
              <a:tr h="584200">
                <a:tc>
                  <a:txBody>
                    <a:bodyPr/>
                    <a:lstStyle/>
                    <a:p>
                      <a:r>
                        <a:rPr lang="en-US" b="1" dirty="0"/>
                        <a:t>R2</a:t>
                      </a:r>
                    </a:p>
                  </a:txBody>
                  <a:tcPr>
                    <a:solidFill>
                      <a:schemeClr val="tx1">
                        <a:lumMod val="50000"/>
                      </a:schemeClr>
                    </a:solidFill>
                  </a:tcPr>
                </a:tc>
                <a:tc>
                  <a:txBody>
                    <a:bodyPr/>
                    <a:lstStyle/>
                    <a:p>
                      <a:endParaRPr lang="en-US" dirty="0"/>
                    </a:p>
                  </a:txBody>
                  <a:tcPr>
                    <a:solidFill>
                      <a:schemeClr val="tx1">
                        <a:lumMod val="50000"/>
                      </a:schemeClr>
                    </a:solidFill>
                  </a:tcPr>
                </a:tc>
                <a:extLst>
                  <a:ext uri="{0D108BD9-81ED-4DB2-BD59-A6C34878D82A}">
                    <a16:rowId xmlns:a16="http://schemas.microsoft.com/office/drawing/2014/main" val="1168070614"/>
                  </a:ext>
                </a:extLst>
              </a:tr>
              <a:tr h="584200">
                <a:tc>
                  <a:txBody>
                    <a:bodyPr/>
                    <a:lstStyle/>
                    <a:p>
                      <a:r>
                        <a:rPr lang="en-US" b="1" dirty="0"/>
                        <a:t>R3</a:t>
                      </a:r>
                    </a:p>
                  </a:txBody>
                  <a:tcPr>
                    <a:solidFill>
                      <a:schemeClr val="tx1">
                        <a:lumMod val="50000"/>
                        <a:alpha val="20000"/>
                      </a:schemeClr>
                    </a:solidFill>
                  </a:tcPr>
                </a:tc>
                <a:tc>
                  <a:txBody>
                    <a:bodyPr/>
                    <a:lstStyle/>
                    <a:p>
                      <a:endParaRPr lang="en-US" dirty="0"/>
                    </a:p>
                  </a:txBody>
                  <a:tcPr>
                    <a:solidFill>
                      <a:schemeClr val="tx1">
                        <a:lumMod val="50000"/>
                        <a:alpha val="20000"/>
                      </a:schemeClr>
                    </a:solidFill>
                  </a:tcPr>
                </a:tc>
                <a:extLst>
                  <a:ext uri="{0D108BD9-81ED-4DB2-BD59-A6C34878D82A}">
                    <a16:rowId xmlns:a16="http://schemas.microsoft.com/office/drawing/2014/main" val="2215716430"/>
                  </a:ext>
                </a:extLst>
              </a:tr>
            </a:tbl>
          </a:graphicData>
        </a:graphic>
      </p:graphicFrame>
      <p:sp>
        <p:nvSpPr>
          <p:cNvPr id="9" name="Arrow: Right 8">
            <a:extLst>
              <a:ext uri="{FF2B5EF4-FFF2-40B4-BE49-F238E27FC236}">
                <a16:creationId xmlns:a16="http://schemas.microsoft.com/office/drawing/2014/main" id="{25C251D9-56D6-4307-BEEC-28C43968868A}"/>
              </a:ext>
            </a:extLst>
          </p:cNvPr>
          <p:cNvSpPr/>
          <p:nvPr/>
        </p:nvSpPr>
        <p:spPr>
          <a:xfrm>
            <a:off x="5088766" y="4126484"/>
            <a:ext cx="978408" cy="48463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aphicFrame>
        <p:nvGraphicFramePr>
          <p:cNvPr id="10" name="Table 6">
            <a:extLst>
              <a:ext uri="{FF2B5EF4-FFF2-40B4-BE49-F238E27FC236}">
                <a16:creationId xmlns:a16="http://schemas.microsoft.com/office/drawing/2014/main" id="{B61254C8-0083-4CAF-BB52-2062C09798AC}"/>
              </a:ext>
            </a:extLst>
          </p:cNvPr>
          <p:cNvGraphicFramePr>
            <a:graphicFrameLocks noGrp="1"/>
          </p:cNvGraphicFramePr>
          <p:nvPr>
            <p:extLst>
              <p:ext uri="{D42A27DB-BD31-4B8C-83A1-F6EECF244321}">
                <p14:modId xmlns:p14="http://schemas.microsoft.com/office/powerpoint/2010/main" val="1942978753"/>
              </p:ext>
            </p:extLst>
          </p:nvPr>
        </p:nvGraphicFramePr>
        <p:xfrm>
          <a:off x="2362200" y="4611116"/>
          <a:ext cx="2726566" cy="2108220"/>
        </p:xfrm>
        <a:graphic>
          <a:graphicData uri="http://schemas.openxmlformats.org/drawingml/2006/table">
            <a:tbl>
              <a:tblPr firstRow="1" bandRow="1">
                <a:tableStyleId>{616DA210-FB5B-4158-B5E0-FEB733F419BA}</a:tableStyleId>
              </a:tblPr>
              <a:tblGrid>
                <a:gridCol w="1363283">
                  <a:extLst>
                    <a:ext uri="{9D8B030D-6E8A-4147-A177-3AD203B41FA5}">
                      <a16:colId xmlns:a16="http://schemas.microsoft.com/office/drawing/2014/main" val="2569519726"/>
                    </a:ext>
                  </a:extLst>
                </a:gridCol>
                <a:gridCol w="1363283">
                  <a:extLst>
                    <a:ext uri="{9D8B030D-6E8A-4147-A177-3AD203B41FA5}">
                      <a16:colId xmlns:a16="http://schemas.microsoft.com/office/drawing/2014/main" val="1581131066"/>
                    </a:ext>
                  </a:extLst>
                </a:gridCol>
              </a:tblGrid>
              <a:tr h="527055">
                <a:tc>
                  <a:txBody>
                    <a:bodyPr/>
                    <a:lstStyle/>
                    <a:p>
                      <a:r>
                        <a:rPr lang="en-US" dirty="0"/>
                        <a:t>126</a:t>
                      </a:r>
                    </a:p>
                  </a:txBody>
                  <a:tcPr>
                    <a:solidFill>
                      <a:schemeClr val="tx1">
                        <a:lumMod val="50000"/>
                      </a:schemeClr>
                    </a:solidFill>
                  </a:tcPr>
                </a:tc>
                <a:tc>
                  <a:txBody>
                    <a:bodyPr/>
                    <a:lstStyle/>
                    <a:p>
                      <a:r>
                        <a:rPr lang="en-US" dirty="0"/>
                        <a:t>1111 1111</a:t>
                      </a:r>
                    </a:p>
                  </a:txBody>
                  <a:tcPr>
                    <a:solidFill>
                      <a:schemeClr val="tx1">
                        <a:lumMod val="50000"/>
                      </a:schemeClr>
                    </a:solidFill>
                  </a:tcPr>
                </a:tc>
                <a:extLst>
                  <a:ext uri="{0D108BD9-81ED-4DB2-BD59-A6C34878D82A}">
                    <a16:rowId xmlns:a16="http://schemas.microsoft.com/office/drawing/2014/main" val="1906198420"/>
                  </a:ext>
                </a:extLst>
              </a:tr>
              <a:tr h="527055">
                <a:tc>
                  <a:txBody>
                    <a:bodyPr/>
                    <a:lstStyle/>
                    <a:p>
                      <a:r>
                        <a:rPr lang="en-US" b="1" dirty="0"/>
                        <a:t>127</a:t>
                      </a:r>
                    </a:p>
                  </a:txBody>
                  <a:tcPr>
                    <a:solidFill>
                      <a:schemeClr val="tx1">
                        <a:lumMod val="50000"/>
                        <a:alpha val="20000"/>
                      </a:schemeClr>
                    </a:solidFill>
                  </a:tcPr>
                </a:tc>
                <a:tc>
                  <a:txBody>
                    <a:bodyPr/>
                    <a:lstStyle/>
                    <a:p>
                      <a:r>
                        <a:rPr lang="en-US" b="1" dirty="0"/>
                        <a:t>0000 0000</a:t>
                      </a:r>
                    </a:p>
                  </a:txBody>
                  <a:tcPr>
                    <a:solidFill>
                      <a:schemeClr val="tx1">
                        <a:lumMod val="50000"/>
                        <a:alpha val="20000"/>
                      </a:schemeClr>
                    </a:solidFill>
                  </a:tcPr>
                </a:tc>
                <a:extLst>
                  <a:ext uri="{0D108BD9-81ED-4DB2-BD59-A6C34878D82A}">
                    <a16:rowId xmlns:a16="http://schemas.microsoft.com/office/drawing/2014/main" val="2282097974"/>
                  </a:ext>
                </a:extLst>
              </a:tr>
              <a:tr h="527055">
                <a:tc>
                  <a:txBody>
                    <a:bodyPr/>
                    <a:lstStyle/>
                    <a:p>
                      <a:r>
                        <a:rPr lang="en-US" b="1" dirty="0"/>
                        <a:t>128</a:t>
                      </a:r>
                    </a:p>
                  </a:txBody>
                  <a:tcPr>
                    <a:solidFill>
                      <a:schemeClr val="tx1">
                        <a:lumMod val="50000"/>
                      </a:schemeClr>
                    </a:solidFill>
                  </a:tcPr>
                </a:tc>
                <a:tc>
                  <a:txBody>
                    <a:bodyPr/>
                    <a:lstStyle/>
                    <a:p>
                      <a:r>
                        <a:rPr lang="en-US" b="1" dirty="0"/>
                        <a:t>1010 1010</a:t>
                      </a:r>
                    </a:p>
                  </a:txBody>
                  <a:tcPr>
                    <a:solidFill>
                      <a:schemeClr val="tx1">
                        <a:lumMod val="50000"/>
                      </a:schemeClr>
                    </a:solidFill>
                  </a:tcPr>
                </a:tc>
                <a:extLst>
                  <a:ext uri="{0D108BD9-81ED-4DB2-BD59-A6C34878D82A}">
                    <a16:rowId xmlns:a16="http://schemas.microsoft.com/office/drawing/2014/main" val="1168070614"/>
                  </a:ext>
                </a:extLst>
              </a:tr>
              <a:tr h="527055">
                <a:tc>
                  <a:txBody>
                    <a:bodyPr/>
                    <a:lstStyle/>
                    <a:p>
                      <a:r>
                        <a:rPr lang="en-US" b="1" dirty="0"/>
                        <a:t>129</a:t>
                      </a:r>
                    </a:p>
                  </a:txBody>
                  <a:tcPr>
                    <a:solidFill>
                      <a:schemeClr val="tx1">
                        <a:lumMod val="50000"/>
                        <a:alpha val="20000"/>
                      </a:schemeClr>
                    </a:solidFill>
                  </a:tcPr>
                </a:tc>
                <a:tc>
                  <a:txBody>
                    <a:bodyPr/>
                    <a:lstStyle/>
                    <a:p>
                      <a:r>
                        <a:rPr lang="en-US" b="1" dirty="0"/>
                        <a:t>0101 0101</a:t>
                      </a:r>
                    </a:p>
                  </a:txBody>
                  <a:tcPr>
                    <a:solidFill>
                      <a:schemeClr val="tx1">
                        <a:lumMod val="50000"/>
                        <a:alpha val="20000"/>
                      </a:schemeClr>
                    </a:solidFill>
                  </a:tcPr>
                </a:tc>
                <a:extLst>
                  <a:ext uri="{0D108BD9-81ED-4DB2-BD59-A6C34878D82A}">
                    <a16:rowId xmlns:a16="http://schemas.microsoft.com/office/drawing/2014/main" val="2215716430"/>
                  </a:ext>
                </a:extLst>
              </a:tr>
            </a:tbl>
          </a:graphicData>
        </a:graphic>
      </p:graphicFrame>
    </p:spTree>
    <p:extLst>
      <p:ext uri="{BB962C8B-B14F-4D97-AF65-F5344CB8AC3E}">
        <p14:creationId xmlns:p14="http://schemas.microsoft.com/office/powerpoint/2010/main" val="17232834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70D7-1A0F-4A2D-9ACF-8EF2976BC188}"/>
              </a:ext>
            </a:extLst>
          </p:cNvPr>
          <p:cNvSpPr>
            <a:spLocks noGrp="1"/>
          </p:cNvSpPr>
          <p:nvPr>
            <p:ph type="title"/>
          </p:nvPr>
        </p:nvSpPr>
        <p:spPr/>
        <p:txBody>
          <a:bodyPr/>
          <a:lstStyle/>
          <a:p>
            <a:r>
              <a:rPr lang="en-US" dirty="0"/>
              <a:t>Where are these instructions?</a:t>
            </a:r>
          </a:p>
        </p:txBody>
      </p:sp>
      <p:sp>
        <p:nvSpPr>
          <p:cNvPr id="3" name="Content Placeholder 2">
            <a:extLst>
              <a:ext uri="{FF2B5EF4-FFF2-40B4-BE49-F238E27FC236}">
                <a16:creationId xmlns:a16="http://schemas.microsoft.com/office/drawing/2014/main" id="{9488C10B-1BAE-4A1E-954A-F2C6B148CF99}"/>
              </a:ext>
            </a:extLst>
          </p:cNvPr>
          <p:cNvSpPr>
            <a:spLocks noGrp="1"/>
          </p:cNvSpPr>
          <p:nvPr>
            <p:ph idx="1"/>
          </p:nvPr>
        </p:nvSpPr>
        <p:spPr/>
        <p:txBody>
          <a:bodyPr/>
          <a:lstStyle/>
          <a:p>
            <a:r>
              <a:rPr lang="en-US" dirty="0"/>
              <a:t>Instructions ARE IN MEMORY TOO!!!!</a:t>
            </a:r>
          </a:p>
          <a:p>
            <a:r>
              <a:rPr lang="en-US" dirty="0"/>
              <a:t>Jump and Jump if not Zero are for jumping to instructions!</a:t>
            </a:r>
          </a:p>
        </p:txBody>
      </p:sp>
    </p:spTree>
    <p:extLst>
      <p:ext uri="{BB962C8B-B14F-4D97-AF65-F5344CB8AC3E}">
        <p14:creationId xmlns:p14="http://schemas.microsoft.com/office/powerpoint/2010/main" val="3612579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99CFA-0677-4B23-AA0C-9CD32CE741A4}"/>
              </a:ext>
            </a:extLst>
          </p:cNvPr>
          <p:cNvSpPr>
            <a:spLocks noGrp="1"/>
          </p:cNvSpPr>
          <p:nvPr>
            <p:ph type="title"/>
          </p:nvPr>
        </p:nvSpPr>
        <p:spPr/>
        <p:txBody>
          <a:bodyPr/>
          <a:lstStyle/>
          <a:p>
            <a:r>
              <a:rPr lang="en-US" dirty="0"/>
              <a:t>Quick Binary Lesson</a:t>
            </a:r>
          </a:p>
        </p:txBody>
      </p:sp>
      <p:sp>
        <p:nvSpPr>
          <p:cNvPr id="4" name="TextBox 3">
            <a:extLst>
              <a:ext uri="{FF2B5EF4-FFF2-40B4-BE49-F238E27FC236}">
                <a16:creationId xmlns:a16="http://schemas.microsoft.com/office/drawing/2014/main" id="{485B920A-6A57-4B66-925F-20E94F296262}"/>
              </a:ext>
            </a:extLst>
          </p:cNvPr>
          <p:cNvSpPr txBox="1"/>
          <p:nvPr/>
        </p:nvSpPr>
        <p:spPr>
          <a:xfrm>
            <a:off x="1673352" y="2949326"/>
            <a:ext cx="2095445" cy="369332"/>
          </a:xfrm>
          <a:prstGeom prst="rect">
            <a:avLst/>
          </a:prstGeom>
          <a:noFill/>
        </p:spPr>
        <p:txBody>
          <a:bodyPr wrap="none" rtlCol="0">
            <a:spAutoFit/>
          </a:bodyPr>
          <a:lstStyle/>
          <a:p>
            <a:r>
              <a:rPr lang="en-US" dirty="0"/>
              <a:t>Base 10 Numbers</a:t>
            </a:r>
          </a:p>
        </p:txBody>
      </p:sp>
      <p:sp>
        <p:nvSpPr>
          <p:cNvPr id="6" name="TextBox 5">
            <a:extLst>
              <a:ext uri="{FF2B5EF4-FFF2-40B4-BE49-F238E27FC236}">
                <a16:creationId xmlns:a16="http://schemas.microsoft.com/office/drawing/2014/main" id="{42602A1D-B238-44ED-A70A-15BA551309FF}"/>
              </a:ext>
            </a:extLst>
          </p:cNvPr>
          <p:cNvSpPr txBox="1"/>
          <p:nvPr/>
        </p:nvSpPr>
        <p:spPr>
          <a:xfrm>
            <a:off x="5781243" y="2894102"/>
            <a:ext cx="1967205" cy="369332"/>
          </a:xfrm>
          <a:prstGeom prst="rect">
            <a:avLst/>
          </a:prstGeom>
          <a:noFill/>
        </p:spPr>
        <p:txBody>
          <a:bodyPr wrap="none" rtlCol="0">
            <a:spAutoFit/>
          </a:bodyPr>
          <a:lstStyle/>
          <a:p>
            <a:r>
              <a:rPr lang="en-US" dirty="0"/>
              <a:t>Base 2 Numbers</a:t>
            </a:r>
          </a:p>
        </p:txBody>
      </p:sp>
      <p:graphicFrame>
        <p:nvGraphicFramePr>
          <p:cNvPr id="7" name="Table 7">
            <a:extLst>
              <a:ext uri="{FF2B5EF4-FFF2-40B4-BE49-F238E27FC236}">
                <a16:creationId xmlns:a16="http://schemas.microsoft.com/office/drawing/2014/main" id="{891C39E3-6F0C-4E01-AB6E-1CEC55F00F1B}"/>
              </a:ext>
            </a:extLst>
          </p:cNvPr>
          <p:cNvGraphicFramePr>
            <a:graphicFrameLocks noGrp="1"/>
          </p:cNvGraphicFramePr>
          <p:nvPr/>
        </p:nvGraphicFramePr>
        <p:xfrm>
          <a:off x="553037" y="3295574"/>
          <a:ext cx="4045452" cy="1764624"/>
        </p:xfrm>
        <a:graphic>
          <a:graphicData uri="http://schemas.openxmlformats.org/drawingml/2006/table">
            <a:tbl>
              <a:tblPr firstRow="1" bandRow="1">
                <a:tableStyleId>{5C22544A-7EE6-4342-B048-85BDC9FD1C3A}</a:tableStyleId>
              </a:tblPr>
              <a:tblGrid>
                <a:gridCol w="1011363">
                  <a:extLst>
                    <a:ext uri="{9D8B030D-6E8A-4147-A177-3AD203B41FA5}">
                      <a16:colId xmlns:a16="http://schemas.microsoft.com/office/drawing/2014/main" val="1128165369"/>
                    </a:ext>
                  </a:extLst>
                </a:gridCol>
                <a:gridCol w="1011363">
                  <a:extLst>
                    <a:ext uri="{9D8B030D-6E8A-4147-A177-3AD203B41FA5}">
                      <a16:colId xmlns:a16="http://schemas.microsoft.com/office/drawing/2014/main" val="44248868"/>
                    </a:ext>
                  </a:extLst>
                </a:gridCol>
                <a:gridCol w="1011363">
                  <a:extLst>
                    <a:ext uri="{9D8B030D-6E8A-4147-A177-3AD203B41FA5}">
                      <a16:colId xmlns:a16="http://schemas.microsoft.com/office/drawing/2014/main" val="3709849723"/>
                    </a:ext>
                  </a:extLst>
                </a:gridCol>
                <a:gridCol w="1011363">
                  <a:extLst>
                    <a:ext uri="{9D8B030D-6E8A-4147-A177-3AD203B41FA5}">
                      <a16:colId xmlns:a16="http://schemas.microsoft.com/office/drawing/2014/main" val="2554382010"/>
                    </a:ext>
                  </a:extLst>
                </a:gridCol>
              </a:tblGrid>
              <a:tr h="317331">
                <a:tc>
                  <a:txBody>
                    <a:bodyPr/>
                    <a:lstStyle/>
                    <a:p>
                      <a:r>
                        <a:rPr lang="en-US" sz="1400" dirty="0"/>
                        <a:t>10</a:t>
                      </a:r>
                      <a:r>
                        <a:rPr lang="en-US" sz="1400" baseline="30000" dirty="0"/>
                        <a:t>3</a:t>
                      </a:r>
                      <a:r>
                        <a:rPr lang="en-US" sz="1400" dirty="0"/>
                        <a:t> = 1000</a:t>
                      </a:r>
                    </a:p>
                  </a:txBody>
                  <a:tcPr marL="68580" marR="68580" marT="34290" marB="34290"/>
                </a:tc>
                <a:tc>
                  <a:txBody>
                    <a:bodyPr/>
                    <a:lstStyle/>
                    <a:p>
                      <a:r>
                        <a:rPr lang="en-US" sz="1400" dirty="0"/>
                        <a:t>10</a:t>
                      </a:r>
                      <a:r>
                        <a:rPr lang="en-US" sz="1400" baseline="30000" dirty="0"/>
                        <a:t>2</a:t>
                      </a:r>
                      <a:r>
                        <a:rPr lang="en-US" sz="1400" dirty="0"/>
                        <a:t> = 100</a:t>
                      </a:r>
                    </a:p>
                  </a:txBody>
                  <a:tcPr marL="68580" marR="68580" marT="34290" marB="34290"/>
                </a:tc>
                <a:tc>
                  <a:txBody>
                    <a:bodyPr/>
                    <a:lstStyle/>
                    <a:p>
                      <a:r>
                        <a:rPr lang="en-US" sz="1400" dirty="0"/>
                        <a:t>10</a:t>
                      </a:r>
                      <a:r>
                        <a:rPr lang="en-US" sz="1400" baseline="30000" dirty="0"/>
                        <a:t>1</a:t>
                      </a:r>
                      <a:r>
                        <a:rPr lang="en-US" sz="1400" dirty="0"/>
                        <a:t> = 10</a:t>
                      </a:r>
                    </a:p>
                  </a:txBody>
                  <a:tcPr marL="68580" marR="68580" marT="34290" marB="34290"/>
                </a:tc>
                <a:tc>
                  <a:txBody>
                    <a:bodyPr/>
                    <a:lstStyle/>
                    <a:p>
                      <a:r>
                        <a:rPr lang="en-US" sz="1400" dirty="0"/>
                        <a:t>10</a:t>
                      </a:r>
                      <a:r>
                        <a:rPr lang="en-US" sz="1400" baseline="30000" dirty="0"/>
                        <a:t>0</a:t>
                      </a:r>
                      <a:r>
                        <a:rPr lang="en-US" sz="1400" dirty="0"/>
                        <a:t> = 1</a:t>
                      </a:r>
                    </a:p>
                  </a:txBody>
                  <a:tcPr marL="68580" marR="68580" marT="34290" marB="34290"/>
                </a:tc>
                <a:extLst>
                  <a:ext uri="{0D108BD9-81ED-4DB2-BD59-A6C34878D82A}">
                    <a16:rowId xmlns:a16="http://schemas.microsoft.com/office/drawing/2014/main" val="3354723996"/>
                  </a:ext>
                </a:extLst>
              </a:tr>
              <a:tr h="317331">
                <a:tc>
                  <a:txBody>
                    <a:bodyPr/>
                    <a:lstStyle/>
                    <a:p>
                      <a:r>
                        <a:rPr lang="en-US" sz="1400" dirty="0"/>
                        <a:t>3</a:t>
                      </a:r>
                    </a:p>
                  </a:txBody>
                  <a:tcPr marL="68580" marR="68580" marT="34290" marB="34290"/>
                </a:tc>
                <a:tc>
                  <a:txBody>
                    <a:bodyPr/>
                    <a:lstStyle/>
                    <a:p>
                      <a:r>
                        <a:rPr lang="en-US" sz="1400" dirty="0"/>
                        <a:t>0</a:t>
                      </a:r>
                    </a:p>
                  </a:txBody>
                  <a:tcPr marL="68580" marR="68580" marT="34290" marB="34290"/>
                </a:tc>
                <a:tc>
                  <a:txBody>
                    <a:bodyPr/>
                    <a:lstStyle/>
                    <a:p>
                      <a:r>
                        <a:rPr lang="en-US" sz="1400" dirty="0"/>
                        <a:t>9</a:t>
                      </a:r>
                    </a:p>
                  </a:txBody>
                  <a:tcPr marL="68580" marR="68580" marT="34290" marB="34290"/>
                </a:tc>
                <a:tc>
                  <a:txBody>
                    <a:bodyPr/>
                    <a:lstStyle/>
                    <a:p>
                      <a:r>
                        <a:rPr lang="en-US" sz="1400" dirty="0"/>
                        <a:t>5</a:t>
                      </a:r>
                    </a:p>
                  </a:txBody>
                  <a:tcPr marL="68580" marR="68580" marT="34290" marB="34290"/>
                </a:tc>
                <a:extLst>
                  <a:ext uri="{0D108BD9-81ED-4DB2-BD59-A6C34878D82A}">
                    <a16:rowId xmlns:a16="http://schemas.microsoft.com/office/drawing/2014/main" val="450902735"/>
                  </a:ext>
                </a:extLst>
              </a:tr>
              <a:tr h="317331">
                <a:tc>
                  <a:txBody>
                    <a:bodyPr/>
                    <a:lstStyle/>
                    <a:p>
                      <a:r>
                        <a:rPr lang="en-US" sz="1400" dirty="0"/>
                        <a:t>(3X1000) +</a:t>
                      </a:r>
                    </a:p>
                  </a:txBody>
                  <a:tcPr marL="68580" marR="68580" marT="34290" marB="34290"/>
                </a:tc>
                <a:tc>
                  <a:txBody>
                    <a:bodyPr/>
                    <a:lstStyle/>
                    <a:p>
                      <a:r>
                        <a:rPr lang="en-US" sz="1400" dirty="0"/>
                        <a:t>(0X100) +</a:t>
                      </a:r>
                    </a:p>
                  </a:txBody>
                  <a:tcPr marL="68580" marR="68580" marT="34290" marB="34290"/>
                </a:tc>
                <a:tc>
                  <a:txBody>
                    <a:bodyPr/>
                    <a:lstStyle/>
                    <a:p>
                      <a:r>
                        <a:rPr lang="en-US" sz="1400" dirty="0"/>
                        <a:t>(9X10) +</a:t>
                      </a:r>
                    </a:p>
                  </a:txBody>
                  <a:tcPr marL="68580" marR="68580" marT="34290" marB="34290"/>
                </a:tc>
                <a:tc>
                  <a:txBody>
                    <a:bodyPr/>
                    <a:lstStyle/>
                    <a:p>
                      <a:r>
                        <a:rPr lang="en-US" sz="1400" dirty="0"/>
                        <a:t>(5X1)</a:t>
                      </a:r>
                    </a:p>
                  </a:txBody>
                  <a:tcPr marL="68580" marR="68580" marT="34290" marB="34290"/>
                </a:tc>
                <a:extLst>
                  <a:ext uri="{0D108BD9-81ED-4DB2-BD59-A6C34878D82A}">
                    <a16:rowId xmlns:a16="http://schemas.microsoft.com/office/drawing/2014/main" val="2621333579"/>
                  </a:ext>
                </a:extLst>
              </a:tr>
              <a:tr h="317331">
                <a:tc>
                  <a:txBody>
                    <a:bodyPr/>
                    <a:lstStyle/>
                    <a:p>
                      <a:r>
                        <a:rPr lang="en-US" sz="1400" dirty="0"/>
                        <a:t>3000 +</a:t>
                      </a:r>
                    </a:p>
                  </a:txBody>
                  <a:tcPr marL="68580" marR="68580" marT="34290" marB="34290"/>
                </a:tc>
                <a:tc>
                  <a:txBody>
                    <a:bodyPr/>
                    <a:lstStyle/>
                    <a:p>
                      <a:r>
                        <a:rPr lang="en-US" sz="1400" dirty="0"/>
                        <a:t>0 +</a:t>
                      </a:r>
                    </a:p>
                  </a:txBody>
                  <a:tcPr marL="68580" marR="68580" marT="34290" marB="34290"/>
                </a:tc>
                <a:tc>
                  <a:txBody>
                    <a:bodyPr/>
                    <a:lstStyle/>
                    <a:p>
                      <a:r>
                        <a:rPr lang="en-US" sz="1400" dirty="0"/>
                        <a:t>90 +</a:t>
                      </a:r>
                    </a:p>
                  </a:txBody>
                  <a:tcPr marL="68580" marR="68580" marT="34290" marB="34290"/>
                </a:tc>
                <a:tc>
                  <a:txBody>
                    <a:bodyPr/>
                    <a:lstStyle/>
                    <a:p>
                      <a:r>
                        <a:rPr lang="en-US" sz="1400" dirty="0"/>
                        <a:t>5</a:t>
                      </a:r>
                    </a:p>
                  </a:txBody>
                  <a:tcPr marL="68580" marR="68580" marT="34290" marB="34290"/>
                </a:tc>
                <a:extLst>
                  <a:ext uri="{0D108BD9-81ED-4DB2-BD59-A6C34878D82A}">
                    <a16:rowId xmlns:a16="http://schemas.microsoft.com/office/drawing/2014/main" val="2553546213"/>
                  </a:ext>
                </a:extLst>
              </a:tr>
              <a:tr h="317331">
                <a:tc gridSpan="4">
                  <a:txBody>
                    <a:bodyPr/>
                    <a:lstStyle/>
                    <a:p>
                      <a:pPr algn="r"/>
                      <a:r>
                        <a:rPr lang="en-US" sz="1400" dirty="0"/>
                        <a:t>3095</a:t>
                      </a:r>
                    </a:p>
                  </a:txBody>
                  <a:tcPr marL="68580" marR="68580" marT="34290" marB="34290"/>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graphicFrame>
        <p:nvGraphicFramePr>
          <p:cNvPr id="9" name="Table 7">
            <a:extLst>
              <a:ext uri="{FF2B5EF4-FFF2-40B4-BE49-F238E27FC236}">
                <a16:creationId xmlns:a16="http://schemas.microsoft.com/office/drawing/2014/main" id="{CCEB5977-B835-420E-A638-95EE899C97EE}"/>
              </a:ext>
            </a:extLst>
          </p:cNvPr>
          <p:cNvGraphicFramePr>
            <a:graphicFrameLocks noGrp="1"/>
          </p:cNvGraphicFramePr>
          <p:nvPr/>
        </p:nvGraphicFramePr>
        <p:xfrm>
          <a:off x="4662699" y="3295574"/>
          <a:ext cx="4045452" cy="1586655"/>
        </p:xfrm>
        <a:graphic>
          <a:graphicData uri="http://schemas.openxmlformats.org/drawingml/2006/table">
            <a:tbl>
              <a:tblPr firstRow="1" bandRow="1">
                <a:tableStyleId>{5C22544A-7EE6-4342-B048-85BDC9FD1C3A}</a:tableStyleId>
              </a:tblPr>
              <a:tblGrid>
                <a:gridCol w="1011363">
                  <a:extLst>
                    <a:ext uri="{9D8B030D-6E8A-4147-A177-3AD203B41FA5}">
                      <a16:colId xmlns:a16="http://schemas.microsoft.com/office/drawing/2014/main" val="1128165369"/>
                    </a:ext>
                  </a:extLst>
                </a:gridCol>
                <a:gridCol w="1011363">
                  <a:extLst>
                    <a:ext uri="{9D8B030D-6E8A-4147-A177-3AD203B41FA5}">
                      <a16:colId xmlns:a16="http://schemas.microsoft.com/office/drawing/2014/main" val="44248868"/>
                    </a:ext>
                  </a:extLst>
                </a:gridCol>
                <a:gridCol w="1011363">
                  <a:extLst>
                    <a:ext uri="{9D8B030D-6E8A-4147-A177-3AD203B41FA5}">
                      <a16:colId xmlns:a16="http://schemas.microsoft.com/office/drawing/2014/main" val="3709849723"/>
                    </a:ext>
                  </a:extLst>
                </a:gridCol>
                <a:gridCol w="1011363">
                  <a:extLst>
                    <a:ext uri="{9D8B030D-6E8A-4147-A177-3AD203B41FA5}">
                      <a16:colId xmlns:a16="http://schemas.microsoft.com/office/drawing/2014/main" val="2554382010"/>
                    </a:ext>
                  </a:extLst>
                </a:gridCol>
              </a:tblGrid>
              <a:tr h="317331">
                <a:tc>
                  <a:txBody>
                    <a:bodyPr/>
                    <a:lstStyle/>
                    <a:p>
                      <a:r>
                        <a:rPr lang="en-US" sz="1400" dirty="0"/>
                        <a:t>2</a:t>
                      </a:r>
                      <a:r>
                        <a:rPr lang="en-US" sz="1400" baseline="30000" dirty="0"/>
                        <a:t>3</a:t>
                      </a:r>
                      <a:r>
                        <a:rPr lang="en-US" sz="1400" dirty="0"/>
                        <a:t> = 8</a:t>
                      </a:r>
                    </a:p>
                  </a:txBody>
                  <a:tcPr marL="68580" marR="68580" marT="34290" marB="34290"/>
                </a:tc>
                <a:tc>
                  <a:txBody>
                    <a:bodyPr/>
                    <a:lstStyle/>
                    <a:p>
                      <a:r>
                        <a:rPr lang="en-US" sz="1400" dirty="0"/>
                        <a:t>2</a:t>
                      </a:r>
                      <a:r>
                        <a:rPr lang="en-US" sz="1400" baseline="30000" dirty="0"/>
                        <a:t>2</a:t>
                      </a:r>
                      <a:r>
                        <a:rPr lang="en-US" sz="1400" dirty="0"/>
                        <a:t> = 4</a:t>
                      </a:r>
                    </a:p>
                  </a:txBody>
                  <a:tcPr marL="68580" marR="68580" marT="34290" marB="34290"/>
                </a:tc>
                <a:tc>
                  <a:txBody>
                    <a:bodyPr/>
                    <a:lstStyle/>
                    <a:p>
                      <a:r>
                        <a:rPr lang="en-US" sz="1400" dirty="0"/>
                        <a:t>2</a:t>
                      </a:r>
                      <a:r>
                        <a:rPr lang="en-US" sz="1400" baseline="30000" dirty="0"/>
                        <a:t>1</a:t>
                      </a:r>
                      <a:r>
                        <a:rPr lang="en-US" sz="1400" dirty="0"/>
                        <a:t> = 2</a:t>
                      </a:r>
                    </a:p>
                  </a:txBody>
                  <a:tcPr marL="68580" marR="68580" marT="34290" marB="34290"/>
                </a:tc>
                <a:tc>
                  <a:txBody>
                    <a:bodyPr/>
                    <a:lstStyle/>
                    <a:p>
                      <a:r>
                        <a:rPr lang="en-US" sz="1400" dirty="0"/>
                        <a:t>2</a:t>
                      </a:r>
                      <a:r>
                        <a:rPr lang="en-US" sz="1400" baseline="30000" dirty="0"/>
                        <a:t>0</a:t>
                      </a:r>
                      <a:r>
                        <a:rPr lang="en-US" sz="1400" dirty="0"/>
                        <a:t> = 1</a:t>
                      </a:r>
                    </a:p>
                  </a:txBody>
                  <a:tcPr marL="68580" marR="68580" marT="34290" marB="34290"/>
                </a:tc>
                <a:extLst>
                  <a:ext uri="{0D108BD9-81ED-4DB2-BD59-A6C34878D82A}">
                    <a16:rowId xmlns:a16="http://schemas.microsoft.com/office/drawing/2014/main" val="3354723996"/>
                  </a:ext>
                </a:extLst>
              </a:tr>
              <a:tr h="317331">
                <a:tc>
                  <a:txBody>
                    <a:bodyPr/>
                    <a:lstStyle/>
                    <a:p>
                      <a:r>
                        <a:rPr lang="en-US" sz="1400" dirty="0"/>
                        <a:t>1</a:t>
                      </a:r>
                    </a:p>
                  </a:txBody>
                  <a:tcPr marL="68580" marR="68580" marT="34290" marB="34290"/>
                </a:tc>
                <a:tc>
                  <a:txBody>
                    <a:bodyPr/>
                    <a:lstStyle/>
                    <a:p>
                      <a:r>
                        <a:rPr lang="en-US" sz="1400" dirty="0"/>
                        <a:t>0</a:t>
                      </a:r>
                    </a:p>
                  </a:txBody>
                  <a:tcPr marL="68580" marR="68580" marT="34290" marB="34290"/>
                </a:tc>
                <a:tc>
                  <a:txBody>
                    <a:bodyPr/>
                    <a:lstStyle/>
                    <a:p>
                      <a:r>
                        <a:rPr lang="en-US" sz="1400" dirty="0"/>
                        <a:t>1</a:t>
                      </a:r>
                    </a:p>
                  </a:txBody>
                  <a:tcPr marL="68580" marR="68580" marT="34290" marB="34290"/>
                </a:tc>
                <a:tc>
                  <a:txBody>
                    <a:bodyPr/>
                    <a:lstStyle/>
                    <a:p>
                      <a:r>
                        <a:rPr lang="en-US" sz="1400" dirty="0"/>
                        <a:t>0</a:t>
                      </a:r>
                    </a:p>
                  </a:txBody>
                  <a:tcPr marL="68580" marR="68580" marT="34290" marB="34290"/>
                </a:tc>
                <a:extLst>
                  <a:ext uri="{0D108BD9-81ED-4DB2-BD59-A6C34878D82A}">
                    <a16:rowId xmlns:a16="http://schemas.microsoft.com/office/drawing/2014/main" val="450902735"/>
                  </a:ext>
                </a:extLst>
              </a:tr>
              <a:tr h="317331">
                <a:tc>
                  <a:txBody>
                    <a:bodyPr/>
                    <a:lstStyle/>
                    <a:p>
                      <a:r>
                        <a:rPr lang="en-US" sz="1400" dirty="0"/>
                        <a:t>(1X8) +</a:t>
                      </a:r>
                    </a:p>
                  </a:txBody>
                  <a:tcPr marL="68580" marR="68580" marT="34290" marB="34290"/>
                </a:tc>
                <a:tc>
                  <a:txBody>
                    <a:bodyPr/>
                    <a:lstStyle/>
                    <a:p>
                      <a:r>
                        <a:rPr lang="en-US" sz="1400" dirty="0"/>
                        <a:t>(0X4) +</a:t>
                      </a:r>
                    </a:p>
                  </a:txBody>
                  <a:tcPr marL="68580" marR="68580" marT="34290" marB="34290"/>
                </a:tc>
                <a:tc>
                  <a:txBody>
                    <a:bodyPr/>
                    <a:lstStyle/>
                    <a:p>
                      <a:r>
                        <a:rPr lang="en-US" sz="1400" dirty="0"/>
                        <a:t>(1X2) +</a:t>
                      </a:r>
                    </a:p>
                  </a:txBody>
                  <a:tcPr marL="68580" marR="68580" marT="34290" marB="34290"/>
                </a:tc>
                <a:tc>
                  <a:txBody>
                    <a:bodyPr/>
                    <a:lstStyle/>
                    <a:p>
                      <a:r>
                        <a:rPr lang="en-US" sz="1400" dirty="0"/>
                        <a:t>(0X1)</a:t>
                      </a:r>
                    </a:p>
                  </a:txBody>
                  <a:tcPr marL="68580" marR="68580" marT="34290" marB="34290"/>
                </a:tc>
                <a:extLst>
                  <a:ext uri="{0D108BD9-81ED-4DB2-BD59-A6C34878D82A}">
                    <a16:rowId xmlns:a16="http://schemas.microsoft.com/office/drawing/2014/main" val="2621333579"/>
                  </a:ext>
                </a:extLst>
              </a:tr>
              <a:tr h="317331">
                <a:tc>
                  <a:txBody>
                    <a:bodyPr/>
                    <a:lstStyle/>
                    <a:p>
                      <a:r>
                        <a:rPr lang="en-US" sz="1400" dirty="0"/>
                        <a:t>8 +</a:t>
                      </a:r>
                    </a:p>
                  </a:txBody>
                  <a:tcPr marL="68580" marR="68580" marT="34290" marB="34290"/>
                </a:tc>
                <a:tc>
                  <a:txBody>
                    <a:bodyPr/>
                    <a:lstStyle/>
                    <a:p>
                      <a:r>
                        <a:rPr lang="en-US" sz="1400" dirty="0"/>
                        <a:t>0 +</a:t>
                      </a:r>
                    </a:p>
                  </a:txBody>
                  <a:tcPr marL="68580" marR="68580" marT="34290" marB="34290"/>
                </a:tc>
                <a:tc>
                  <a:txBody>
                    <a:bodyPr/>
                    <a:lstStyle/>
                    <a:p>
                      <a:r>
                        <a:rPr lang="en-US" sz="1400" dirty="0"/>
                        <a:t>2 +</a:t>
                      </a:r>
                    </a:p>
                  </a:txBody>
                  <a:tcPr marL="68580" marR="68580" marT="34290" marB="34290"/>
                </a:tc>
                <a:tc>
                  <a:txBody>
                    <a:bodyPr/>
                    <a:lstStyle/>
                    <a:p>
                      <a:r>
                        <a:rPr lang="en-US" sz="1400" dirty="0"/>
                        <a:t>0</a:t>
                      </a:r>
                    </a:p>
                  </a:txBody>
                  <a:tcPr marL="68580" marR="68580" marT="34290" marB="34290"/>
                </a:tc>
                <a:extLst>
                  <a:ext uri="{0D108BD9-81ED-4DB2-BD59-A6C34878D82A}">
                    <a16:rowId xmlns:a16="http://schemas.microsoft.com/office/drawing/2014/main" val="2553546213"/>
                  </a:ext>
                </a:extLst>
              </a:tr>
              <a:tr h="317331">
                <a:tc gridSpan="4">
                  <a:txBody>
                    <a:bodyPr/>
                    <a:lstStyle/>
                    <a:p>
                      <a:pPr algn="r"/>
                      <a:r>
                        <a:rPr lang="en-US" sz="1400" dirty="0"/>
                        <a:t>10</a:t>
                      </a:r>
                    </a:p>
                  </a:txBody>
                  <a:tcPr marL="68580" marR="68580" marT="34290" marB="34290"/>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spTree>
    <p:extLst>
      <p:ext uri="{BB962C8B-B14F-4D97-AF65-F5344CB8AC3E}">
        <p14:creationId xmlns:p14="http://schemas.microsoft.com/office/powerpoint/2010/main" val="8080181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E9DDF-623A-4232-BD6D-2A4943F5E278}"/>
              </a:ext>
            </a:extLst>
          </p:cNvPr>
          <p:cNvSpPr>
            <a:spLocks noGrp="1"/>
          </p:cNvSpPr>
          <p:nvPr>
            <p:ph type="title"/>
          </p:nvPr>
        </p:nvSpPr>
        <p:spPr/>
        <p:txBody>
          <a:bodyPr/>
          <a:lstStyle/>
          <a:p>
            <a:r>
              <a:rPr lang="en-US" dirty="0"/>
              <a:t>Jump</a:t>
            </a:r>
          </a:p>
        </p:txBody>
      </p:sp>
      <p:sp>
        <p:nvSpPr>
          <p:cNvPr id="3" name="Content Placeholder 2">
            <a:extLst>
              <a:ext uri="{FF2B5EF4-FFF2-40B4-BE49-F238E27FC236}">
                <a16:creationId xmlns:a16="http://schemas.microsoft.com/office/drawing/2014/main" id="{4C993F80-224E-40F7-A4E7-4B018E843F3D}"/>
              </a:ext>
            </a:extLst>
          </p:cNvPr>
          <p:cNvSpPr>
            <a:spLocks noGrp="1"/>
          </p:cNvSpPr>
          <p:nvPr>
            <p:ph idx="1"/>
          </p:nvPr>
        </p:nvSpPr>
        <p:spPr/>
        <p:txBody>
          <a:bodyPr/>
          <a:lstStyle/>
          <a:p>
            <a:r>
              <a:rPr lang="en-US" dirty="0"/>
              <a:t>1 Parameters (5 bits)</a:t>
            </a:r>
          </a:p>
          <a:p>
            <a:r>
              <a:rPr lang="en-US" dirty="0"/>
              <a:t>Register with address to jump to</a:t>
            </a:r>
          </a:p>
          <a:p>
            <a:r>
              <a:rPr lang="en-US" dirty="0"/>
              <a:t>Last 3 bits ignored</a:t>
            </a:r>
          </a:p>
        </p:txBody>
      </p:sp>
    </p:spTree>
    <p:extLst>
      <p:ext uri="{BB962C8B-B14F-4D97-AF65-F5344CB8AC3E}">
        <p14:creationId xmlns:p14="http://schemas.microsoft.com/office/powerpoint/2010/main" val="30782037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A7285-31F8-4BAC-9834-75442C6A4DAD}"/>
              </a:ext>
            </a:extLst>
          </p:cNvPr>
          <p:cNvSpPr>
            <a:spLocks noGrp="1"/>
          </p:cNvSpPr>
          <p:nvPr>
            <p:ph type="title"/>
          </p:nvPr>
        </p:nvSpPr>
        <p:spPr/>
        <p:txBody>
          <a:bodyPr/>
          <a:lstStyle/>
          <a:p>
            <a:r>
              <a:rPr lang="en-US" dirty="0"/>
              <a:t>Jump if not Zero</a:t>
            </a:r>
          </a:p>
        </p:txBody>
      </p:sp>
      <p:sp>
        <p:nvSpPr>
          <p:cNvPr id="3" name="Content Placeholder 2">
            <a:extLst>
              <a:ext uri="{FF2B5EF4-FFF2-40B4-BE49-F238E27FC236}">
                <a16:creationId xmlns:a16="http://schemas.microsoft.com/office/drawing/2014/main" id="{B9D0BC08-2AAB-49DA-8077-3F30120F2D2F}"/>
              </a:ext>
            </a:extLst>
          </p:cNvPr>
          <p:cNvSpPr>
            <a:spLocks noGrp="1"/>
          </p:cNvSpPr>
          <p:nvPr>
            <p:ph idx="1"/>
          </p:nvPr>
        </p:nvSpPr>
        <p:spPr/>
        <p:txBody>
          <a:bodyPr/>
          <a:lstStyle/>
          <a:p>
            <a:r>
              <a:rPr lang="en-US" dirty="0"/>
              <a:t>2 Parameter (5 bits)</a:t>
            </a:r>
          </a:p>
          <a:p>
            <a:r>
              <a:rPr lang="en-US" dirty="0"/>
              <a:t>First, jump forward or backward (1 bit)</a:t>
            </a:r>
          </a:p>
          <a:p>
            <a:r>
              <a:rPr lang="en-US" dirty="0"/>
              <a:t>Second, offset (4 bits)</a:t>
            </a:r>
          </a:p>
        </p:txBody>
      </p:sp>
    </p:spTree>
    <p:extLst>
      <p:ext uri="{BB962C8B-B14F-4D97-AF65-F5344CB8AC3E}">
        <p14:creationId xmlns:p14="http://schemas.microsoft.com/office/powerpoint/2010/main" val="38186443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62C18-2B0D-492D-A4BC-357893AEE9FE}"/>
              </a:ext>
            </a:extLst>
          </p:cNvPr>
          <p:cNvSpPr>
            <a:spLocks noGrp="1"/>
          </p:cNvSpPr>
          <p:nvPr>
            <p:ph type="title"/>
          </p:nvPr>
        </p:nvSpPr>
        <p:spPr/>
        <p:txBody>
          <a:bodyPr/>
          <a:lstStyle/>
          <a:p>
            <a:r>
              <a:rPr lang="en-US" dirty="0"/>
              <a:t>Wait! Something’s Missing!</a:t>
            </a:r>
          </a:p>
        </p:txBody>
      </p:sp>
      <p:sp>
        <p:nvSpPr>
          <p:cNvPr id="3" name="Content Placeholder 2">
            <a:extLst>
              <a:ext uri="{FF2B5EF4-FFF2-40B4-BE49-F238E27FC236}">
                <a16:creationId xmlns:a16="http://schemas.microsoft.com/office/drawing/2014/main" id="{A5CC2B98-2786-4129-B941-2210070E64F6}"/>
              </a:ext>
            </a:extLst>
          </p:cNvPr>
          <p:cNvSpPr>
            <a:spLocks noGrp="1"/>
          </p:cNvSpPr>
          <p:nvPr>
            <p:ph idx="1"/>
          </p:nvPr>
        </p:nvSpPr>
        <p:spPr/>
        <p:txBody>
          <a:bodyPr/>
          <a:lstStyle/>
          <a:p>
            <a:r>
              <a:rPr lang="en-US" dirty="0"/>
              <a:t>Our Jump If Not Zero didn’t specify a register!</a:t>
            </a:r>
          </a:p>
          <a:p>
            <a:r>
              <a:rPr lang="en-US" dirty="0"/>
              <a:t>What are we comparing to zero?</a:t>
            </a:r>
          </a:p>
          <a:p>
            <a:r>
              <a:rPr lang="en-US" dirty="0"/>
              <a:t>For our system, designate R3 as the check register</a:t>
            </a:r>
          </a:p>
          <a:p>
            <a:r>
              <a:rPr lang="en-US" dirty="0"/>
              <a:t>Real systems aren’t this limited</a:t>
            </a:r>
          </a:p>
          <a:p>
            <a:r>
              <a:rPr lang="en-US" dirty="0"/>
              <a:t>But they use similar tricks</a:t>
            </a:r>
          </a:p>
        </p:txBody>
      </p:sp>
    </p:spTree>
    <p:extLst>
      <p:ext uri="{BB962C8B-B14F-4D97-AF65-F5344CB8AC3E}">
        <p14:creationId xmlns:p14="http://schemas.microsoft.com/office/powerpoint/2010/main" val="24476258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9BB3F-64CF-473E-8630-5FA6B01034C7}"/>
              </a:ext>
            </a:extLst>
          </p:cNvPr>
          <p:cNvSpPr>
            <a:spLocks noGrp="1"/>
          </p:cNvSpPr>
          <p:nvPr>
            <p:ph type="title"/>
          </p:nvPr>
        </p:nvSpPr>
        <p:spPr/>
        <p:txBody>
          <a:bodyPr/>
          <a:lstStyle/>
          <a:p>
            <a:r>
              <a:rPr lang="en-US" dirty="0"/>
              <a:t>Jump farther?!</a:t>
            </a:r>
          </a:p>
        </p:txBody>
      </p:sp>
      <p:sp>
        <p:nvSpPr>
          <p:cNvPr id="3" name="Content Placeholder 2">
            <a:extLst>
              <a:ext uri="{FF2B5EF4-FFF2-40B4-BE49-F238E27FC236}">
                <a16:creationId xmlns:a16="http://schemas.microsoft.com/office/drawing/2014/main" id="{E7AA5713-8F28-4EDD-ACAD-17B790B19BEE}"/>
              </a:ext>
            </a:extLst>
          </p:cNvPr>
          <p:cNvSpPr>
            <a:spLocks noGrp="1"/>
          </p:cNvSpPr>
          <p:nvPr>
            <p:ph idx="1"/>
          </p:nvPr>
        </p:nvSpPr>
        <p:spPr/>
        <p:txBody>
          <a:bodyPr/>
          <a:lstStyle/>
          <a:p>
            <a:r>
              <a:rPr lang="en-US" dirty="0"/>
              <a:t>We only have four bits for the jump</a:t>
            </a:r>
          </a:p>
          <a:p>
            <a:r>
              <a:rPr lang="en-US" dirty="0"/>
              <a:t>We can jump forward or back 16 addresses</a:t>
            </a:r>
          </a:p>
          <a:p>
            <a:r>
              <a:rPr lang="en-US" dirty="0"/>
              <a:t>What if we need to go farther?</a:t>
            </a:r>
          </a:p>
          <a:p>
            <a:r>
              <a:rPr lang="en-US" dirty="0"/>
              <a:t>We can put a jump instruction where we land</a:t>
            </a:r>
          </a:p>
        </p:txBody>
      </p:sp>
    </p:spTree>
    <p:extLst>
      <p:ext uri="{BB962C8B-B14F-4D97-AF65-F5344CB8AC3E}">
        <p14:creationId xmlns:p14="http://schemas.microsoft.com/office/powerpoint/2010/main" val="10595770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AB027-1669-450A-95C8-E4920BAE5012}"/>
              </a:ext>
            </a:extLst>
          </p:cNvPr>
          <p:cNvSpPr>
            <a:spLocks noGrp="1"/>
          </p:cNvSpPr>
          <p:nvPr>
            <p:ph type="title"/>
          </p:nvPr>
        </p:nvSpPr>
        <p:spPr/>
        <p:txBody>
          <a:bodyPr/>
          <a:lstStyle/>
          <a:p>
            <a:r>
              <a:rPr lang="en-US" dirty="0"/>
              <a:t>Let’s walk through a program!</a:t>
            </a:r>
          </a:p>
        </p:txBody>
      </p:sp>
      <p:sp>
        <p:nvSpPr>
          <p:cNvPr id="3" name="Content Placeholder 2">
            <a:extLst>
              <a:ext uri="{FF2B5EF4-FFF2-40B4-BE49-F238E27FC236}">
                <a16:creationId xmlns:a16="http://schemas.microsoft.com/office/drawing/2014/main" id="{8138EC59-BAD9-4EA7-A69D-EB4CCAB6A5C5}"/>
              </a:ext>
            </a:extLst>
          </p:cNvPr>
          <p:cNvSpPr>
            <a:spLocks noGrp="1"/>
          </p:cNvSpPr>
          <p:nvPr>
            <p:ph idx="1"/>
          </p:nvPr>
        </p:nvSpPr>
        <p:spPr/>
        <p:txBody>
          <a:bodyPr/>
          <a:lstStyle/>
          <a:p>
            <a:r>
              <a:rPr lang="en-US" dirty="0"/>
              <a:t>Assume that all registers start with 0 in them</a:t>
            </a:r>
          </a:p>
          <a:p>
            <a:r>
              <a:rPr lang="en-US" dirty="0"/>
              <a:t>Assume that our first instruction is at address 0</a:t>
            </a:r>
          </a:p>
          <a:p>
            <a:r>
              <a:rPr lang="en-US" dirty="0"/>
              <a:t>Assume that 5 numbers were prestored:</a:t>
            </a:r>
          </a:p>
          <a:p>
            <a:pPr lvl="1"/>
            <a:r>
              <a:rPr lang="en-US" dirty="0"/>
              <a:t>250 – 1 (address 250, decimal value 1)</a:t>
            </a:r>
          </a:p>
          <a:p>
            <a:pPr lvl="1"/>
            <a:r>
              <a:rPr lang="en-US" dirty="0"/>
              <a:t>251 – 2</a:t>
            </a:r>
          </a:p>
          <a:p>
            <a:pPr lvl="1"/>
            <a:r>
              <a:rPr lang="en-US" dirty="0"/>
              <a:t>252 – 4</a:t>
            </a:r>
          </a:p>
          <a:p>
            <a:pPr lvl="1"/>
            <a:r>
              <a:rPr lang="en-US" dirty="0"/>
              <a:t>253 – 8 </a:t>
            </a:r>
          </a:p>
          <a:p>
            <a:pPr lvl="1"/>
            <a:r>
              <a:rPr lang="en-US" dirty="0"/>
              <a:t>254 - 16</a:t>
            </a:r>
          </a:p>
        </p:txBody>
      </p:sp>
    </p:spTree>
    <p:extLst>
      <p:ext uri="{BB962C8B-B14F-4D97-AF65-F5344CB8AC3E}">
        <p14:creationId xmlns:p14="http://schemas.microsoft.com/office/powerpoint/2010/main" val="7304664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4330C-100B-48A5-99F5-746798FB2AE6}"/>
              </a:ext>
            </a:extLst>
          </p:cNvPr>
          <p:cNvSpPr>
            <a:spLocks noGrp="1"/>
          </p:cNvSpPr>
          <p:nvPr>
            <p:ph type="title"/>
          </p:nvPr>
        </p:nvSpPr>
        <p:spPr/>
        <p:txBody>
          <a:bodyPr/>
          <a:lstStyle/>
          <a:p>
            <a:r>
              <a:rPr lang="en-US" dirty="0"/>
              <a:t>Instructions I</a:t>
            </a:r>
          </a:p>
        </p:txBody>
      </p:sp>
      <p:graphicFrame>
        <p:nvGraphicFramePr>
          <p:cNvPr id="5" name="Table 5">
            <a:extLst>
              <a:ext uri="{FF2B5EF4-FFF2-40B4-BE49-F238E27FC236}">
                <a16:creationId xmlns:a16="http://schemas.microsoft.com/office/drawing/2014/main" id="{090CD4FB-1496-4CA5-A227-6A1179A1074C}"/>
              </a:ext>
            </a:extLst>
          </p:cNvPr>
          <p:cNvGraphicFramePr>
            <a:graphicFrameLocks noGrp="1"/>
          </p:cNvGraphicFramePr>
          <p:nvPr>
            <p:ph idx="1"/>
            <p:extLst>
              <p:ext uri="{D42A27DB-BD31-4B8C-83A1-F6EECF244321}">
                <p14:modId xmlns:p14="http://schemas.microsoft.com/office/powerpoint/2010/main" val="800233670"/>
              </p:ext>
            </p:extLst>
          </p:nvPr>
        </p:nvGraphicFramePr>
        <p:xfrm>
          <a:off x="809625" y="2222500"/>
          <a:ext cx="7524750" cy="2966720"/>
        </p:xfrm>
        <a:graphic>
          <a:graphicData uri="http://schemas.openxmlformats.org/drawingml/2006/table">
            <a:tbl>
              <a:tblPr firstRow="1" bandRow="1">
                <a:tableStyleId>{5C22544A-7EE6-4342-B048-85BDC9FD1C3A}</a:tableStyleId>
              </a:tblPr>
              <a:tblGrid>
                <a:gridCol w="3762375">
                  <a:extLst>
                    <a:ext uri="{9D8B030D-6E8A-4147-A177-3AD203B41FA5}">
                      <a16:colId xmlns:a16="http://schemas.microsoft.com/office/drawing/2014/main" val="3920291433"/>
                    </a:ext>
                  </a:extLst>
                </a:gridCol>
                <a:gridCol w="3762375">
                  <a:extLst>
                    <a:ext uri="{9D8B030D-6E8A-4147-A177-3AD203B41FA5}">
                      <a16:colId xmlns:a16="http://schemas.microsoft.com/office/drawing/2014/main" val="389215471"/>
                    </a:ext>
                  </a:extLst>
                </a:gridCol>
              </a:tblGrid>
              <a:tr h="370840">
                <a:tc>
                  <a:txBody>
                    <a:bodyPr/>
                    <a:lstStyle/>
                    <a:p>
                      <a:pPr algn="ctr"/>
                      <a:r>
                        <a:rPr lang="en-US" dirty="0"/>
                        <a:t>MEMORY ADDRESS</a:t>
                      </a:r>
                    </a:p>
                  </a:txBody>
                  <a:tcPr/>
                </a:tc>
                <a:tc>
                  <a:txBody>
                    <a:bodyPr/>
                    <a:lstStyle/>
                    <a:p>
                      <a:pPr algn="ctr"/>
                      <a:r>
                        <a:rPr lang="en-US" dirty="0"/>
                        <a:t>INSTRUCTION</a:t>
                      </a:r>
                    </a:p>
                  </a:txBody>
                  <a:tcPr/>
                </a:tc>
                <a:extLst>
                  <a:ext uri="{0D108BD9-81ED-4DB2-BD59-A6C34878D82A}">
                    <a16:rowId xmlns:a16="http://schemas.microsoft.com/office/drawing/2014/main" val="2838186225"/>
                  </a:ext>
                </a:extLst>
              </a:tr>
              <a:tr h="370840">
                <a:tc>
                  <a:txBody>
                    <a:bodyPr/>
                    <a:lstStyle/>
                    <a:p>
                      <a:r>
                        <a:rPr lang="en-US" b="1" dirty="0"/>
                        <a:t>0000  0000</a:t>
                      </a:r>
                    </a:p>
                  </a:txBody>
                  <a:tcPr/>
                </a:tc>
                <a:tc>
                  <a:txBody>
                    <a:bodyPr/>
                    <a:lstStyle/>
                    <a:p>
                      <a:r>
                        <a:rPr lang="en-US" b="1" dirty="0"/>
                        <a:t>0100  1111</a:t>
                      </a:r>
                    </a:p>
                  </a:txBody>
                  <a:tcPr/>
                </a:tc>
                <a:extLst>
                  <a:ext uri="{0D108BD9-81ED-4DB2-BD59-A6C34878D82A}">
                    <a16:rowId xmlns:a16="http://schemas.microsoft.com/office/drawing/2014/main" val="2299280075"/>
                  </a:ext>
                </a:extLst>
              </a:tr>
              <a:tr h="370840">
                <a:tc>
                  <a:txBody>
                    <a:bodyPr/>
                    <a:lstStyle/>
                    <a:p>
                      <a:r>
                        <a:rPr lang="en-US" b="1" dirty="0"/>
                        <a:t>0000  0001</a:t>
                      </a:r>
                    </a:p>
                  </a:txBody>
                  <a:tcPr/>
                </a:tc>
                <a:tc>
                  <a:txBody>
                    <a:bodyPr/>
                    <a:lstStyle/>
                    <a:p>
                      <a:r>
                        <a:rPr lang="en-US" b="1" dirty="0"/>
                        <a:t>0100  1110</a:t>
                      </a:r>
                    </a:p>
                  </a:txBody>
                  <a:tcPr/>
                </a:tc>
                <a:extLst>
                  <a:ext uri="{0D108BD9-81ED-4DB2-BD59-A6C34878D82A}">
                    <a16:rowId xmlns:a16="http://schemas.microsoft.com/office/drawing/2014/main" val="3607808742"/>
                  </a:ext>
                </a:extLst>
              </a:tr>
              <a:tr h="370840">
                <a:tc>
                  <a:txBody>
                    <a:bodyPr/>
                    <a:lstStyle/>
                    <a:p>
                      <a:r>
                        <a:rPr lang="en-US" b="1" dirty="0"/>
                        <a:t>0000  0010</a:t>
                      </a:r>
                    </a:p>
                  </a:txBody>
                  <a:tcPr/>
                </a:tc>
                <a:tc>
                  <a:txBody>
                    <a:bodyPr/>
                    <a:lstStyle/>
                    <a:p>
                      <a:r>
                        <a:rPr lang="en-US" b="1" dirty="0"/>
                        <a:t>0101  0011</a:t>
                      </a:r>
                    </a:p>
                  </a:txBody>
                  <a:tcPr/>
                </a:tc>
                <a:extLst>
                  <a:ext uri="{0D108BD9-81ED-4DB2-BD59-A6C34878D82A}">
                    <a16:rowId xmlns:a16="http://schemas.microsoft.com/office/drawing/2014/main" val="749121374"/>
                  </a:ext>
                </a:extLst>
              </a:tr>
              <a:tr h="370840">
                <a:tc>
                  <a:txBody>
                    <a:bodyPr/>
                    <a:lstStyle/>
                    <a:p>
                      <a:r>
                        <a:rPr lang="en-US" b="1" dirty="0"/>
                        <a:t>0000  0011</a:t>
                      </a:r>
                    </a:p>
                  </a:txBody>
                  <a:tcPr/>
                </a:tc>
                <a:tc>
                  <a:txBody>
                    <a:bodyPr/>
                    <a:lstStyle/>
                    <a:p>
                      <a:r>
                        <a:rPr lang="en-US" b="1" dirty="0"/>
                        <a:t>1001  0011</a:t>
                      </a:r>
                    </a:p>
                  </a:txBody>
                  <a:tcPr/>
                </a:tc>
                <a:extLst>
                  <a:ext uri="{0D108BD9-81ED-4DB2-BD59-A6C34878D82A}">
                    <a16:rowId xmlns:a16="http://schemas.microsoft.com/office/drawing/2014/main" val="1919446669"/>
                  </a:ext>
                </a:extLst>
              </a:tr>
              <a:tr h="370840">
                <a:tc>
                  <a:txBody>
                    <a:bodyPr/>
                    <a:lstStyle/>
                    <a:p>
                      <a:r>
                        <a:rPr lang="en-US" b="1" dirty="0"/>
                        <a:t>0000  0100</a:t>
                      </a:r>
                    </a:p>
                  </a:txBody>
                  <a:tcPr/>
                </a:tc>
                <a:tc>
                  <a:txBody>
                    <a:bodyPr/>
                    <a:lstStyle/>
                    <a:p>
                      <a:r>
                        <a:rPr lang="en-US" b="1" dirty="0"/>
                        <a:t>1001  0011</a:t>
                      </a:r>
                    </a:p>
                  </a:txBody>
                  <a:tcPr/>
                </a:tc>
                <a:extLst>
                  <a:ext uri="{0D108BD9-81ED-4DB2-BD59-A6C34878D82A}">
                    <a16:rowId xmlns:a16="http://schemas.microsoft.com/office/drawing/2014/main" val="1537686271"/>
                  </a:ext>
                </a:extLst>
              </a:tr>
              <a:tr h="370840">
                <a:tc>
                  <a:txBody>
                    <a:bodyPr/>
                    <a:lstStyle/>
                    <a:p>
                      <a:r>
                        <a:rPr lang="en-US" b="1" dirty="0"/>
                        <a:t>0000  0101</a:t>
                      </a:r>
                    </a:p>
                  </a:txBody>
                  <a:tcPr/>
                </a:tc>
                <a:tc>
                  <a:txBody>
                    <a:bodyPr/>
                    <a:lstStyle/>
                    <a:p>
                      <a:r>
                        <a:rPr lang="en-US" b="1" dirty="0"/>
                        <a:t>1000  0010</a:t>
                      </a:r>
                    </a:p>
                  </a:txBody>
                  <a:tcPr/>
                </a:tc>
                <a:extLst>
                  <a:ext uri="{0D108BD9-81ED-4DB2-BD59-A6C34878D82A}">
                    <a16:rowId xmlns:a16="http://schemas.microsoft.com/office/drawing/2014/main" val="1235620907"/>
                  </a:ext>
                </a:extLst>
              </a:tr>
              <a:tr h="370840">
                <a:tc>
                  <a:txBody>
                    <a:bodyPr/>
                    <a:lstStyle/>
                    <a:p>
                      <a:r>
                        <a:rPr lang="en-US" b="1" dirty="0"/>
                        <a:t>0000  0111</a:t>
                      </a:r>
                    </a:p>
                  </a:txBody>
                  <a:tcPr/>
                </a:tc>
                <a:tc>
                  <a:txBody>
                    <a:bodyPr/>
                    <a:lstStyle/>
                    <a:p>
                      <a:r>
                        <a:rPr lang="en-US" b="1" dirty="0"/>
                        <a:t>0110  1101</a:t>
                      </a:r>
                    </a:p>
                  </a:txBody>
                  <a:tcPr/>
                </a:tc>
                <a:extLst>
                  <a:ext uri="{0D108BD9-81ED-4DB2-BD59-A6C34878D82A}">
                    <a16:rowId xmlns:a16="http://schemas.microsoft.com/office/drawing/2014/main" val="3478069611"/>
                  </a:ext>
                </a:extLst>
              </a:tr>
            </a:tbl>
          </a:graphicData>
        </a:graphic>
      </p:graphicFrame>
    </p:spTree>
    <p:extLst>
      <p:ext uri="{BB962C8B-B14F-4D97-AF65-F5344CB8AC3E}">
        <p14:creationId xmlns:p14="http://schemas.microsoft.com/office/powerpoint/2010/main" val="19577687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5481B-EC67-445B-8A59-5D6948D8D283}"/>
              </a:ext>
            </a:extLst>
          </p:cNvPr>
          <p:cNvSpPr>
            <a:spLocks noGrp="1"/>
          </p:cNvSpPr>
          <p:nvPr>
            <p:ph type="title"/>
          </p:nvPr>
        </p:nvSpPr>
        <p:spPr/>
        <p:txBody>
          <a:bodyPr/>
          <a:lstStyle/>
          <a:p>
            <a:r>
              <a:rPr lang="en-US" dirty="0"/>
              <a:t>CHECKPOINT!</a:t>
            </a:r>
          </a:p>
        </p:txBody>
      </p:sp>
      <p:sp>
        <p:nvSpPr>
          <p:cNvPr id="3" name="Content Placeholder 2">
            <a:extLst>
              <a:ext uri="{FF2B5EF4-FFF2-40B4-BE49-F238E27FC236}">
                <a16:creationId xmlns:a16="http://schemas.microsoft.com/office/drawing/2014/main" id="{CE84A7CA-979D-448D-BD34-AA4EF05244A1}"/>
              </a:ext>
            </a:extLst>
          </p:cNvPr>
          <p:cNvSpPr>
            <a:spLocks noGrp="1"/>
          </p:cNvSpPr>
          <p:nvPr>
            <p:ph idx="1"/>
          </p:nvPr>
        </p:nvSpPr>
        <p:spPr/>
        <p:txBody>
          <a:bodyPr/>
          <a:lstStyle/>
          <a:p>
            <a:r>
              <a:rPr lang="en-US" dirty="0"/>
              <a:t>What is the value of reach register by this point?</a:t>
            </a:r>
          </a:p>
        </p:txBody>
      </p:sp>
    </p:spTree>
    <p:extLst>
      <p:ext uri="{BB962C8B-B14F-4D97-AF65-F5344CB8AC3E}">
        <p14:creationId xmlns:p14="http://schemas.microsoft.com/office/powerpoint/2010/main" val="37398753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4330C-100B-48A5-99F5-746798FB2AE6}"/>
              </a:ext>
            </a:extLst>
          </p:cNvPr>
          <p:cNvSpPr>
            <a:spLocks noGrp="1"/>
          </p:cNvSpPr>
          <p:nvPr>
            <p:ph type="title"/>
          </p:nvPr>
        </p:nvSpPr>
        <p:spPr/>
        <p:txBody>
          <a:bodyPr/>
          <a:lstStyle/>
          <a:p>
            <a:r>
              <a:rPr lang="en-US" dirty="0"/>
              <a:t>Instructions More Readable</a:t>
            </a:r>
          </a:p>
        </p:txBody>
      </p:sp>
      <p:graphicFrame>
        <p:nvGraphicFramePr>
          <p:cNvPr id="5" name="Table 5">
            <a:extLst>
              <a:ext uri="{FF2B5EF4-FFF2-40B4-BE49-F238E27FC236}">
                <a16:creationId xmlns:a16="http://schemas.microsoft.com/office/drawing/2014/main" id="{090CD4FB-1496-4CA5-A227-6A1179A1074C}"/>
              </a:ext>
            </a:extLst>
          </p:cNvPr>
          <p:cNvGraphicFramePr>
            <a:graphicFrameLocks noGrp="1"/>
          </p:cNvGraphicFramePr>
          <p:nvPr>
            <p:ph idx="1"/>
            <p:extLst>
              <p:ext uri="{D42A27DB-BD31-4B8C-83A1-F6EECF244321}">
                <p14:modId xmlns:p14="http://schemas.microsoft.com/office/powerpoint/2010/main" val="3225258825"/>
              </p:ext>
            </p:extLst>
          </p:nvPr>
        </p:nvGraphicFramePr>
        <p:xfrm>
          <a:off x="809625" y="2222500"/>
          <a:ext cx="7524750" cy="2966720"/>
        </p:xfrm>
        <a:graphic>
          <a:graphicData uri="http://schemas.openxmlformats.org/drawingml/2006/table">
            <a:tbl>
              <a:tblPr firstRow="1" bandRow="1">
                <a:tableStyleId>{5C22544A-7EE6-4342-B048-85BDC9FD1C3A}</a:tableStyleId>
              </a:tblPr>
              <a:tblGrid>
                <a:gridCol w="3762375">
                  <a:extLst>
                    <a:ext uri="{9D8B030D-6E8A-4147-A177-3AD203B41FA5}">
                      <a16:colId xmlns:a16="http://schemas.microsoft.com/office/drawing/2014/main" val="3920291433"/>
                    </a:ext>
                  </a:extLst>
                </a:gridCol>
                <a:gridCol w="3762375">
                  <a:extLst>
                    <a:ext uri="{9D8B030D-6E8A-4147-A177-3AD203B41FA5}">
                      <a16:colId xmlns:a16="http://schemas.microsoft.com/office/drawing/2014/main" val="389215471"/>
                    </a:ext>
                  </a:extLst>
                </a:gridCol>
              </a:tblGrid>
              <a:tr h="370840">
                <a:tc>
                  <a:txBody>
                    <a:bodyPr/>
                    <a:lstStyle/>
                    <a:p>
                      <a:pPr algn="ctr"/>
                      <a:r>
                        <a:rPr lang="en-US" dirty="0"/>
                        <a:t>MEMORY ADDRESS</a:t>
                      </a:r>
                    </a:p>
                  </a:txBody>
                  <a:tcPr/>
                </a:tc>
                <a:tc>
                  <a:txBody>
                    <a:bodyPr/>
                    <a:lstStyle/>
                    <a:p>
                      <a:pPr algn="ctr"/>
                      <a:r>
                        <a:rPr lang="en-US" dirty="0"/>
                        <a:t>INSTRUCTION</a:t>
                      </a:r>
                    </a:p>
                  </a:txBody>
                  <a:tcPr/>
                </a:tc>
                <a:extLst>
                  <a:ext uri="{0D108BD9-81ED-4DB2-BD59-A6C34878D82A}">
                    <a16:rowId xmlns:a16="http://schemas.microsoft.com/office/drawing/2014/main" val="2838186225"/>
                  </a:ext>
                </a:extLst>
              </a:tr>
              <a:tr h="370840">
                <a:tc>
                  <a:txBody>
                    <a:bodyPr/>
                    <a:lstStyle/>
                    <a:p>
                      <a:r>
                        <a:rPr lang="en-US" b="1" dirty="0"/>
                        <a:t>0000  0000</a:t>
                      </a:r>
                    </a:p>
                  </a:txBody>
                  <a:tcPr/>
                </a:tc>
                <a:tc>
                  <a:txBody>
                    <a:bodyPr/>
                    <a:lstStyle/>
                    <a:p>
                      <a:r>
                        <a:rPr lang="en-US" b="1" dirty="0"/>
                        <a:t>Add num 3 to r3</a:t>
                      </a:r>
                    </a:p>
                  </a:txBody>
                  <a:tcPr/>
                </a:tc>
                <a:extLst>
                  <a:ext uri="{0D108BD9-81ED-4DB2-BD59-A6C34878D82A}">
                    <a16:rowId xmlns:a16="http://schemas.microsoft.com/office/drawing/2014/main" val="2299280075"/>
                  </a:ext>
                </a:extLst>
              </a:tr>
              <a:tr h="370840">
                <a:tc>
                  <a:txBody>
                    <a:bodyPr/>
                    <a:lstStyle/>
                    <a:p>
                      <a:r>
                        <a:rPr lang="en-US" b="1" dirty="0"/>
                        <a:t>0000  0001</a:t>
                      </a:r>
                    </a:p>
                  </a:txBody>
                  <a:tcPr/>
                </a:tc>
                <a:tc>
                  <a:txBody>
                    <a:bodyPr/>
                    <a:lstStyle/>
                    <a:p>
                      <a:r>
                        <a:rPr lang="en-US" b="1" dirty="0"/>
                        <a:t>Add num 2 to r3</a:t>
                      </a:r>
                    </a:p>
                  </a:txBody>
                  <a:tcPr/>
                </a:tc>
                <a:extLst>
                  <a:ext uri="{0D108BD9-81ED-4DB2-BD59-A6C34878D82A}">
                    <a16:rowId xmlns:a16="http://schemas.microsoft.com/office/drawing/2014/main" val="3607808742"/>
                  </a:ext>
                </a:extLst>
              </a:tr>
              <a:tr h="370840">
                <a:tc>
                  <a:txBody>
                    <a:bodyPr/>
                    <a:lstStyle/>
                    <a:p>
                      <a:r>
                        <a:rPr lang="en-US" b="1" dirty="0"/>
                        <a:t>0000  0010</a:t>
                      </a:r>
                    </a:p>
                  </a:txBody>
                  <a:tcPr/>
                </a:tc>
                <a:tc>
                  <a:txBody>
                    <a:bodyPr/>
                    <a:lstStyle/>
                    <a:p>
                      <a:r>
                        <a:rPr lang="en-US" b="1" dirty="0"/>
                        <a:t>Add r3 to r0</a:t>
                      </a:r>
                    </a:p>
                  </a:txBody>
                  <a:tcPr/>
                </a:tc>
                <a:extLst>
                  <a:ext uri="{0D108BD9-81ED-4DB2-BD59-A6C34878D82A}">
                    <a16:rowId xmlns:a16="http://schemas.microsoft.com/office/drawing/2014/main" val="749121374"/>
                  </a:ext>
                </a:extLst>
              </a:tr>
              <a:tr h="370840">
                <a:tc>
                  <a:txBody>
                    <a:bodyPr/>
                    <a:lstStyle/>
                    <a:p>
                      <a:r>
                        <a:rPr lang="en-US" b="1" dirty="0"/>
                        <a:t>0000  0011</a:t>
                      </a:r>
                    </a:p>
                  </a:txBody>
                  <a:tcPr/>
                </a:tc>
                <a:tc>
                  <a:txBody>
                    <a:bodyPr/>
                    <a:lstStyle/>
                    <a:p>
                      <a:r>
                        <a:rPr lang="en-US" b="1" dirty="0"/>
                        <a:t>Mul r3 to r0</a:t>
                      </a:r>
                    </a:p>
                  </a:txBody>
                  <a:tcPr/>
                </a:tc>
                <a:extLst>
                  <a:ext uri="{0D108BD9-81ED-4DB2-BD59-A6C34878D82A}">
                    <a16:rowId xmlns:a16="http://schemas.microsoft.com/office/drawing/2014/main" val="1919446669"/>
                  </a:ext>
                </a:extLst>
              </a:tr>
              <a:tr h="370840">
                <a:tc>
                  <a:txBody>
                    <a:bodyPr/>
                    <a:lstStyle/>
                    <a:p>
                      <a:r>
                        <a:rPr lang="en-US" b="1" dirty="0"/>
                        <a:t>0000  0100</a:t>
                      </a:r>
                    </a:p>
                  </a:txBody>
                  <a:tcPr/>
                </a:tc>
                <a:tc>
                  <a:txBody>
                    <a:bodyPr/>
                    <a:lstStyle/>
                    <a:p>
                      <a:r>
                        <a:rPr lang="en-US" b="1" dirty="0"/>
                        <a:t>Mul r3 to r0</a:t>
                      </a:r>
                    </a:p>
                  </a:txBody>
                  <a:tcPr/>
                </a:tc>
                <a:extLst>
                  <a:ext uri="{0D108BD9-81ED-4DB2-BD59-A6C34878D82A}">
                    <a16:rowId xmlns:a16="http://schemas.microsoft.com/office/drawing/2014/main" val="1537686271"/>
                  </a:ext>
                </a:extLst>
              </a:tr>
              <a:tr h="370840">
                <a:tc>
                  <a:txBody>
                    <a:bodyPr/>
                    <a:lstStyle/>
                    <a:p>
                      <a:r>
                        <a:rPr lang="en-US" b="1" dirty="0"/>
                        <a:t>0000  0101</a:t>
                      </a:r>
                    </a:p>
                  </a:txBody>
                  <a:tcPr/>
                </a:tc>
                <a:tc>
                  <a:txBody>
                    <a:bodyPr/>
                    <a:lstStyle/>
                    <a:p>
                      <a:r>
                        <a:rPr lang="en-US" b="1" dirty="0"/>
                        <a:t>Mul num 2 to r0</a:t>
                      </a:r>
                    </a:p>
                  </a:txBody>
                  <a:tcPr/>
                </a:tc>
                <a:extLst>
                  <a:ext uri="{0D108BD9-81ED-4DB2-BD59-A6C34878D82A}">
                    <a16:rowId xmlns:a16="http://schemas.microsoft.com/office/drawing/2014/main" val="1235620907"/>
                  </a:ext>
                </a:extLst>
              </a:tr>
              <a:tr h="370840">
                <a:tc>
                  <a:txBody>
                    <a:bodyPr/>
                    <a:lstStyle/>
                    <a:p>
                      <a:r>
                        <a:rPr lang="en-US" b="1" dirty="0"/>
                        <a:t>0000  0111</a:t>
                      </a:r>
                    </a:p>
                  </a:txBody>
                  <a:tcPr/>
                </a:tc>
                <a:tc>
                  <a:txBody>
                    <a:bodyPr/>
                    <a:lstStyle/>
                    <a:p>
                      <a:r>
                        <a:rPr lang="en-US" b="1" dirty="0"/>
                        <a:t>Sub num 1 from r3</a:t>
                      </a:r>
                    </a:p>
                  </a:txBody>
                  <a:tcPr/>
                </a:tc>
                <a:extLst>
                  <a:ext uri="{0D108BD9-81ED-4DB2-BD59-A6C34878D82A}">
                    <a16:rowId xmlns:a16="http://schemas.microsoft.com/office/drawing/2014/main" val="3478069611"/>
                  </a:ext>
                </a:extLst>
              </a:tr>
            </a:tbl>
          </a:graphicData>
        </a:graphic>
      </p:graphicFrame>
    </p:spTree>
    <p:extLst>
      <p:ext uri="{BB962C8B-B14F-4D97-AF65-F5344CB8AC3E}">
        <p14:creationId xmlns:p14="http://schemas.microsoft.com/office/powerpoint/2010/main" val="5092091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4330C-100B-48A5-99F5-746798FB2AE6}"/>
              </a:ext>
            </a:extLst>
          </p:cNvPr>
          <p:cNvSpPr>
            <a:spLocks noGrp="1"/>
          </p:cNvSpPr>
          <p:nvPr>
            <p:ph type="title"/>
          </p:nvPr>
        </p:nvSpPr>
        <p:spPr/>
        <p:txBody>
          <a:bodyPr/>
          <a:lstStyle/>
          <a:p>
            <a:r>
              <a:rPr lang="en-US" dirty="0"/>
              <a:t>Instructions II</a:t>
            </a:r>
          </a:p>
        </p:txBody>
      </p:sp>
      <p:graphicFrame>
        <p:nvGraphicFramePr>
          <p:cNvPr id="5" name="Table 5">
            <a:extLst>
              <a:ext uri="{FF2B5EF4-FFF2-40B4-BE49-F238E27FC236}">
                <a16:creationId xmlns:a16="http://schemas.microsoft.com/office/drawing/2014/main" id="{090CD4FB-1496-4CA5-A227-6A1179A1074C}"/>
              </a:ext>
            </a:extLst>
          </p:cNvPr>
          <p:cNvGraphicFramePr>
            <a:graphicFrameLocks noGrp="1"/>
          </p:cNvGraphicFramePr>
          <p:nvPr>
            <p:ph idx="1"/>
            <p:extLst>
              <p:ext uri="{D42A27DB-BD31-4B8C-83A1-F6EECF244321}">
                <p14:modId xmlns:p14="http://schemas.microsoft.com/office/powerpoint/2010/main" val="3978877377"/>
              </p:ext>
            </p:extLst>
          </p:nvPr>
        </p:nvGraphicFramePr>
        <p:xfrm>
          <a:off x="809625" y="2222500"/>
          <a:ext cx="7524750" cy="2966720"/>
        </p:xfrm>
        <a:graphic>
          <a:graphicData uri="http://schemas.openxmlformats.org/drawingml/2006/table">
            <a:tbl>
              <a:tblPr firstRow="1" bandRow="1">
                <a:tableStyleId>{5C22544A-7EE6-4342-B048-85BDC9FD1C3A}</a:tableStyleId>
              </a:tblPr>
              <a:tblGrid>
                <a:gridCol w="3762375">
                  <a:extLst>
                    <a:ext uri="{9D8B030D-6E8A-4147-A177-3AD203B41FA5}">
                      <a16:colId xmlns:a16="http://schemas.microsoft.com/office/drawing/2014/main" val="3920291433"/>
                    </a:ext>
                  </a:extLst>
                </a:gridCol>
                <a:gridCol w="3762375">
                  <a:extLst>
                    <a:ext uri="{9D8B030D-6E8A-4147-A177-3AD203B41FA5}">
                      <a16:colId xmlns:a16="http://schemas.microsoft.com/office/drawing/2014/main" val="389215471"/>
                    </a:ext>
                  </a:extLst>
                </a:gridCol>
              </a:tblGrid>
              <a:tr h="370840">
                <a:tc>
                  <a:txBody>
                    <a:bodyPr/>
                    <a:lstStyle/>
                    <a:p>
                      <a:pPr algn="ctr"/>
                      <a:r>
                        <a:rPr lang="en-US" dirty="0"/>
                        <a:t>MEMORY ADDRESS</a:t>
                      </a:r>
                    </a:p>
                  </a:txBody>
                  <a:tcPr/>
                </a:tc>
                <a:tc>
                  <a:txBody>
                    <a:bodyPr/>
                    <a:lstStyle/>
                    <a:p>
                      <a:pPr algn="ctr"/>
                      <a:r>
                        <a:rPr lang="en-US" dirty="0"/>
                        <a:t>INSTRUCTION</a:t>
                      </a:r>
                    </a:p>
                  </a:txBody>
                  <a:tcPr/>
                </a:tc>
                <a:extLst>
                  <a:ext uri="{0D108BD9-81ED-4DB2-BD59-A6C34878D82A}">
                    <a16:rowId xmlns:a16="http://schemas.microsoft.com/office/drawing/2014/main" val="2838186225"/>
                  </a:ext>
                </a:extLst>
              </a:tr>
              <a:tr h="370840">
                <a:tc>
                  <a:txBody>
                    <a:bodyPr/>
                    <a:lstStyle/>
                    <a:p>
                      <a:r>
                        <a:rPr lang="en-US" b="1" dirty="0"/>
                        <a:t>0000  1000</a:t>
                      </a:r>
                    </a:p>
                  </a:txBody>
                  <a:tcPr/>
                </a:tc>
                <a:tc>
                  <a:txBody>
                    <a:bodyPr/>
                    <a:lstStyle/>
                    <a:p>
                      <a:r>
                        <a:rPr lang="en-US" b="1" dirty="0"/>
                        <a:t>0001  0000</a:t>
                      </a:r>
                    </a:p>
                  </a:txBody>
                  <a:tcPr/>
                </a:tc>
                <a:extLst>
                  <a:ext uri="{0D108BD9-81ED-4DB2-BD59-A6C34878D82A}">
                    <a16:rowId xmlns:a16="http://schemas.microsoft.com/office/drawing/2014/main" val="2299280075"/>
                  </a:ext>
                </a:extLst>
              </a:tr>
              <a:tr h="370840">
                <a:tc>
                  <a:txBody>
                    <a:bodyPr/>
                    <a:lstStyle/>
                    <a:p>
                      <a:r>
                        <a:rPr lang="en-US" b="1" dirty="0"/>
                        <a:t>0000  1001</a:t>
                      </a:r>
                    </a:p>
                  </a:txBody>
                  <a:tcPr/>
                </a:tc>
                <a:tc>
                  <a:txBody>
                    <a:bodyPr/>
                    <a:lstStyle/>
                    <a:p>
                      <a:r>
                        <a:rPr lang="en-US" b="1" dirty="0"/>
                        <a:t>0101  0110</a:t>
                      </a:r>
                    </a:p>
                  </a:txBody>
                  <a:tcPr/>
                </a:tc>
                <a:extLst>
                  <a:ext uri="{0D108BD9-81ED-4DB2-BD59-A6C34878D82A}">
                    <a16:rowId xmlns:a16="http://schemas.microsoft.com/office/drawing/2014/main" val="3607808742"/>
                  </a:ext>
                </a:extLst>
              </a:tr>
              <a:tr h="370840">
                <a:tc>
                  <a:txBody>
                    <a:bodyPr/>
                    <a:lstStyle/>
                    <a:p>
                      <a:r>
                        <a:rPr lang="en-US" b="1" dirty="0"/>
                        <a:t>0000  1010</a:t>
                      </a:r>
                    </a:p>
                  </a:txBody>
                  <a:tcPr/>
                </a:tc>
                <a:tc>
                  <a:txBody>
                    <a:bodyPr/>
                    <a:lstStyle/>
                    <a:p>
                      <a:r>
                        <a:rPr lang="en-US" b="1" dirty="0"/>
                        <a:t>0100  0001</a:t>
                      </a:r>
                    </a:p>
                  </a:txBody>
                  <a:tcPr/>
                </a:tc>
                <a:extLst>
                  <a:ext uri="{0D108BD9-81ED-4DB2-BD59-A6C34878D82A}">
                    <a16:rowId xmlns:a16="http://schemas.microsoft.com/office/drawing/2014/main" val="749121374"/>
                  </a:ext>
                </a:extLst>
              </a:tr>
              <a:tr h="370840">
                <a:tc>
                  <a:txBody>
                    <a:bodyPr/>
                    <a:lstStyle/>
                    <a:p>
                      <a:r>
                        <a:rPr lang="en-US" b="1" dirty="0"/>
                        <a:t>0000  1011</a:t>
                      </a:r>
                    </a:p>
                  </a:txBody>
                  <a:tcPr/>
                </a:tc>
                <a:tc>
                  <a:txBody>
                    <a:bodyPr/>
                    <a:lstStyle/>
                    <a:p>
                      <a:r>
                        <a:rPr lang="en-US" b="1" dirty="0"/>
                        <a:t>0110  1101</a:t>
                      </a:r>
                    </a:p>
                  </a:txBody>
                  <a:tcPr/>
                </a:tc>
                <a:extLst>
                  <a:ext uri="{0D108BD9-81ED-4DB2-BD59-A6C34878D82A}">
                    <a16:rowId xmlns:a16="http://schemas.microsoft.com/office/drawing/2014/main" val="1919446669"/>
                  </a:ext>
                </a:extLst>
              </a:tr>
              <a:tr h="370840">
                <a:tc>
                  <a:txBody>
                    <a:bodyPr/>
                    <a:lstStyle/>
                    <a:p>
                      <a:r>
                        <a:rPr lang="en-US" b="1" dirty="0"/>
                        <a:t>0000  1100</a:t>
                      </a:r>
                    </a:p>
                  </a:txBody>
                  <a:tcPr/>
                </a:tc>
                <a:tc>
                  <a:txBody>
                    <a:bodyPr/>
                    <a:lstStyle/>
                    <a:p>
                      <a:r>
                        <a:rPr lang="en-US" b="1" dirty="0"/>
                        <a:t>1111  0100</a:t>
                      </a:r>
                    </a:p>
                  </a:txBody>
                  <a:tcPr/>
                </a:tc>
                <a:extLst>
                  <a:ext uri="{0D108BD9-81ED-4DB2-BD59-A6C34878D82A}">
                    <a16:rowId xmlns:a16="http://schemas.microsoft.com/office/drawing/2014/main" val="1537686271"/>
                  </a:ext>
                </a:extLst>
              </a:tr>
              <a:tr h="370840">
                <a:tc>
                  <a:txBody>
                    <a:bodyPr/>
                    <a:lstStyle/>
                    <a:p>
                      <a:r>
                        <a:rPr lang="en-US" b="1" dirty="0"/>
                        <a:t>0000  1101</a:t>
                      </a:r>
                    </a:p>
                  </a:txBody>
                  <a:tcPr/>
                </a:tc>
                <a:tc>
                  <a:txBody>
                    <a:bodyPr/>
                    <a:lstStyle/>
                    <a:p>
                      <a:r>
                        <a:rPr lang="en-US" b="1" dirty="0"/>
                        <a:t>0010  1000</a:t>
                      </a:r>
                    </a:p>
                  </a:txBody>
                  <a:tcPr/>
                </a:tc>
                <a:extLst>
                  <a:ext uri="{0D108BD9-81ED-4DB2-BD59-A6C34878D82A}">
                    <a16:rowId xmlns:a16="http://schemas.microsoft.com/office/drawing/2014/main" val="1235620907"/>
                  </a:ext>
                </a:extLst>
              </a:tr>
              <a:tr h="370840">
                <a:tc>
                  <a:txBody>
                    <a:bodyPr/>
                    <a:lstStyle/>
                    <a:p>
                      <a:r>
                        <a:rPr lang="en-US" b="1" dirty="0"/>
                        <a:t>0000  1111</a:t>
                      </a:r>
                    </a:p>
                  </a:txBody>
                  <a:tcPr/>
                </a:tc>
                <a:tc>
                  <a:txBody>
                    <a:bodyPr/>
                    <a:lstStyle/>
                    <a:p>
                      <a:r>
                        <a:rPr lang="en-US" b="1" dirty="0"/>
                        <a:t>0100  0000</a:t>
                      </a:r>
                    </a:p>
                  </a:txBody>
                  <a:tcPr/>
                </a:tc>
                <a:extLst>
                  <a:ext uri="{0D108BD9-81ED-4DB2-BD59-A6C34878D82A}">
                    <a16:rowId xmlns:a16="http://schemas.microsoft.com/office/drawing/2014/main" val="3478069611"/>
                  </a:ext>
                </a:extLst>
              </a:tr>
            </a:tbl>
          </a:graphicData>
        </a:graphic>
      </p:graphicFrame>
    </p:spTree>
    <p:extLst>
      <p:ext uri="{BB962C8B-B14F-4D97-AF65-F5344CB8AC3E}">
        <p14:creationId xmlns:p14="http://schemas.microsoft.com/office/powerpoint/2010/main" val="16797681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418CF-D2A5-4B28-960D-7F4ED942B399}"/>
              </a:ext>
            </a:extLst>
          </p:cNvPr>
          <p:cNvSpPr>
            <a:spLocks noGrp="1"/>
          </p:cNvSpPr>
          <p:nvPr>
            <p:ph type="title"/>
          </p:nvPr>
        </p:nvSpPr>
        <p:spPr/>
        <p:txBody>
          <a:bodyPr/>
          <a:lstStyle/>
          <a:p>
            <a:r>
              <a:rPr lang="en-US" dirty="0"/>
              <a:t>Final Answer?</a:t>
            </a:r>
          </a:p>
        </p:txBody>
      </p:sp>
      <p:sp>
        <p:nvSpPr>
          <p:cNvPr id="3" name="Content Placeholder 2">
            <a:extLst>
              <a:ext uri="{FF2B5EF4-FFF2-40B4-BE49-F238E27FC236}">
                <a16:creationId xmlns:a16="http://schemas.microsoft.com/office/drawing/2014/main" id="{D8A6D893-0106-4AF8-B6C8-0E5DBA50058A}"/>
              </a:ext>
            </a:extLst>
          </p:cNvPr>
          <p:cNvSpPr>
            <a:spLocks noGrp="1"/>
          </p:cNvSpPr>
          <p:nvPr>
            <p:ph idx="1"/>
          </p:nvPr>
        </p:nvSpPr>
        <p:spPr/>
        <p:txBody>
          <a:bodyPr/>
          <a:lstStyle/>
          <a:p>
            <a:r>
              <a:rPr lang="en-US" dirty="0"/>
              <a:t>What is the value of each register?</a:t>
            </a:r>
          </a:p>
          <a:p>
            <a:r>
              <a:rPr lang="en-US" dirty="0"/>
              <a:t>Which value in memory changed?</a:t>
            </a:r>
          </a:p>
          <a:p>
            <a:r>
              <a:rPr lang="en-US" dirty="0"/>
              <a:t>What is the purpose of this program?</a:t>
            </a:r>
          </a:p>
          <a:p>
            <a:r>
              <a:rPr lang="en-US" dirty="0"/>
              <a:t>What was the purpose of the last instruction?</a:t>
            </a:r>
          </a:p>
        </p:txBody>
      </p:sp>
    </p:spTree>
    <p:extLst>
      <p:ext uri="{BB962C8B-B14F-4D97-AF65-F5344CB8AC3E}">
        <p14:creationId xmlns:p14="http://schemas.microsoft.com/office/powerpoint/2010/main" val="768818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57ECD-DC5D-4BA3-B28B-6ED99D7EDF51}"/>
              </a:ext>
            </a:extLst>
          </p:cNvPr>
          <p:cNvSpPr>
            <a:spLocks noGrp="1"/>
          </p:cNvSpPr>
          <p:nvPr>
            <p:ph type="title"/>
          </p:nvPr>
        </p:nvSpPr>
        <p:spPr/>
        <p:txBody>
          <a:bodyPr/>
          <a:lstStyle/>
          <a:p>
            <a:r>
              <a:rPr lang="en-US" dirty="0"/>
              <a:t>What are These Binary Numbers?</a:t>
            </a:r>
          </a:p>
        </p:txBody>
      </p:sp>
      <p:sp>
        <p:nvSpPr>
          <p:cNvPr id="3" name="Content Placeholder 2">
            <a:extLst>
              <a:ext uri="{FF2B5EF4-FFF2-40B4-BE49-F238E27FC236}">
                <a16:creationId xmlns:a16="http://schemas.microsoft.com/office/drawing/2014/main" id="{33F20A79-A511-4DAE-8C2C-B8F5BA2C7E56}"/>
              </a:ext>
            </a:extLst>
          </p:cNvPr>
          <p:cNvSpPr>
            <a:spLocks noGrp="1"/>
          </p:cNvSpPr>
          <p:nvPr>
            <p:ph idx="1"/>
          </p:nvPr>
        </p:nvSpPr>
        <p:spPr/>
        <p:txBody>
          <a:bodyPr/>
          <a:lstStyle/>
          <a:p>
            <a:r>
              <a:rPr lang="en-US" dirty="0"/>
              <a:t>Binary 1000?</a:t>
            </a:r>
          </a:p>
          <a:p>
            <a:r>
              <a:rPr lang="en-US" dirty="0"/>
              <a:t>Binary 0100?</a:t>
            </a:r>
          </a:p>
          <a:p>
            <a:r>
              <a:rPr lang="en-US" dirty="0"/>
              <a:t>Binary 0010?</a:t>
            </a:r>
          </a:p>
          <a:p>
            <a:r>
              <a:rPr lang="en-US" dirty="0"/>
              <a:t>Binary 0001?</a:t>
            </a:r>
          </a:p>
          <a:p>
            <a:r>
              <a:rPr lang="en-US" dirty="0"/>
              <a:t>Binary 0101?</a:t>
            </a:r>
          </a:p>
          <a:p>
            <a:r>
              <a:rPr lang="en-US" dirty="0"/>
              <a:t>Binary 1010?</a:t>
            </a:r>
          </a:p>
          <a:p>
            <a:r>
              <a:rPr lang="en-US" dirty="0"/>
              <a:t>Binary 1111?</a:t>
            </a:r>
          </a:p>
        </p:txBody>
      </p:sp>
      <p:sp>
        <p:nvSpPr>
          <p:cNvPr id="4" name="TextBox 3">
            <a:extLst>
              <a:ext uri="{FF2B5EF4-FFF2-40B4-BE49-F238E27FC236}">
                <a16:creationId xmlns:a16="http://schemas.microsoft.com/office/drawing/2014/main" id="{782B3D12-8726-4CDC-97B1-8B9A8B1C871A}"/>
              </a:ext>
            </a:extLst>
          </p:cNvPr>
          <p:cNvSpPr txBox="1"/>
          <p:nvPr/>
        </p:nvSpPr>
        <p:spPr>
          <a:xfrm>
            <a:off x="4369085" y="2739348"/>
            <a:ext cx="3873176" cy="1200329"/>
          </a:xfrm>
          <a:prstGeom prst="rect">
            <a:avLst/>
          </a:prstGeom>
          <a:noFill/>
        </p:spPr>
        <p:txBody>
          <a:bodyPr wrap="none" rtlCol="0">
            <a:spAutoFit/>
          </a:bodyPr>
          <a:lstStyle/>
          <a:p>
            <a:r>
              <a:rPr lang="en-US" dirty="0"/>
              <a:t>Remember 8, 4, 2,1 columns.</a:t>
            </a:r>
          </a:p>
          <a:p>
            <a:r>
              <a:rPr lang="en-US" dirty="0"/>
              <a:t>If there’s a one, add the column:</a:t>
            </a:r>
          </a:p>
          <a:p>
            <a:pPr algn="ctr"/>
            <a:r>
              <a:rPr lang="en-US" dirty="0"/>
              <a:t>0110 = 4+2 = 6</a:t>
            </a:r>
          </a:p>
          <a:p>
            <a:pPr algn="ctr"/>
            <a:r>
              <a:rPr lang="en-US" dirty="0"/>
              <a:t>1001 = 8+1 = 9</a:t>
            </a:r>
          </a:p>
        </p:txBody>
      </p:sp>
    </p:spTree>
    <p:extLst>
      <p:ext uri="{BB962C8B-B14F-4D97-AF65-F5344CB8AC3E}">
        <p14:creationId xmlns:p14="http://schemas.microsoft.com/office/powerpoint/2010/main" val="12504440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4330C-100B-48A5-99F5-746798FB2AE6}"/>
              </a:ext>
            </a:extLst>
          </p:cNvPr>
          <p:cNvSpPr>
            <a:spLocks noGrp="1"/>
          </p:cNvSpPr>
          <p:nvPr>
            <p:ph type="title"/>
          </p:nvPr>
        </p:nvSpPr>
        <p:spPr/>
        <p:txBody>
          <a:bodyPr/>
          <a:lstStyle/>
          <a:p>
            <a:r>
              <a:rPr lang="en-US" dirty="0"/>
              <a:t>Instructions More Readable</a:t>
            </a:r>
          </a:p>
        </p:txBody>
      </p:sp>
      <p:graphicFrame>
        <p:nvGraphicFramePr>
          <p:cNvPr id="5" name="Table 5">
            <a:extLst>
              <a:ext uri="{FF2B5EF4-FFF2-40B4-BE49-F238E27FC236}">
                <a16:creationId xmlns:a16="http://schemas.microsoft.com/office/drawing/2014/main" id="{090CD4FB-1496-4CA5-A227-6A1179A1074C}"/>
              </a:ext>
            </a:extLst>
          </p:cNvPr>
          <p:cNvGraphicFramePr>
            <a:graphicFrameLocks noGrp="1"/>
          </p:cNvGraphicFramePr>
          <p:nvPr>
            <p:ph idx="1"/>
            <p:extLst>
              <p:ext uri="{D42A27DB-BD31-4B8C-83A1-F6EECF244321}">
                <p14:modId xmlns:p14="http://schemas.microsoft.com/office/powerpoint/2010/main" val="1470747862"/>
              </p:ext>
            </p:extLst>
          </p:nvPr>
        </p:nvGraphicFramePr>
        <p:xfrm>
          <a:off x="809625" y="2222500"/>
          <a:ext cx="7524750" cy="2966720"/>
        </p:xfrm>
        <a:graphic>
          <a:graphicData uri="http://schemas.openxmlformats.org/drawingml/2006/table">
            <a:tbl>
              <a:tblPr firstRow="1" bandRow="1">
                <a:tableStyleId>{5C22544A-7EE6-4342-B048-85BDC9FD1C3A}</a:tableStyleId>
              </a:tblPr>
              <a:tblGrid>
                <a:gridCol w="3762375">
                  <a:extLst>
                    <a:ext uri="{9D8B030D-6E8A-4147-A177-3AD203B41FA5}">
                      <a16:colId xmlns:a16="http://schemas.microsoft.com/office/drawing/2014/main" val="3920291433"/>
                    </a:ext>
                  </a:extLst>
                </a:gridCol>
                <a:gridCol w="3762375">
                  <a:extLst>
                    <a:ext uri="{9D8B030D-6E8A-4147-A177-3AD203B41FA5}">
                      <a16:colId xmlns:a16="http://schemas.microsoft.com/office/drawing/2014/main" val="389215471"/>
                    </a:ext>
                  </a:extLst>
                </a:gridCol>
              </a:tblGrid>
              <a:tr h="370840">
                <a:tc>
                  <a:txBody>
                    <a:bodyPr/>
                    <a:lstStyle/>
                    <a:p>
                      <a:pPr algn="ctr"/>
                      <a:r>
                        <a:rPr lang="en-US" dirty="0"/>
                        <a:t>MEMORY ADDRESS</a:t>
                      </a:r>
                    </a:p>
                  </a:txBody>
                  <a:tcPr/>
                </a:tc>
                <a:tc>
                  <a:txBody>
                    <a:bodyPr/>
                    <a:lstStyle/>
                    <a:p>
                      <a:pPr algn="ctr"/>
                      <a:r>
                        <a:rPr lang="en-US" dirty="0"/>
                        <a:t>INSTRUCTION</a:t>
                      </a:r>
                    </a:p>
                  </a:txBody>
                  <a:tcPr/>
                </a:tc>
                <a:extLst>
                  <a:ext uri="{0D108BD9-81ED-4DB2-BD59-A6C34878D82A}">
                    <a16:rowId xmlns:a16="http://schemas.microsoft.com/office/drawing/2014/main" val="2838186225"/>
                  </a:ext>
                </a:extLst>
              </a:tr>
              <a:tr h="370840">
                <a:tc>
                  <a:txBody>
                    <a:bodyPr/>
                    <a:lstStyle/>
                    <a:p>
                      <a:r>
                        <a:rPr lang="en-US" b="1" dirty="0"/>
                        <a:t>0000  1000</a:t>
                      </a:r>
                    </a:p>
                  </a:txBody>
                  <a:tcPr/>
                </a:tc>
                <a:tc>
                  <a:txBody>
                    <a:bodyPr/>
                    <a:lstStyle/>
                    <a:p>
                      <a:r>
                        <a:rPr lang="en-US" b="1" dirty="0"/>
                        <a:t>Load from mem at r0 into r2</a:t>
                      </a:r>
                    </a:p>
                  </a:txBody>
                  <a:tcPr/>
                </a:tc>
                <a:extLst>
                  <a:ext uri="{0D108BD9-81ED-4DB2-BD59-A6C34878D82A}">
                    <a16:rowId xmlns:a16="http://schemas.microsoft.com/office/drawing/2014/main" val="2299280075"/>
                  </a:ext>
                </a:extLst>
              </a:tr>
              <a:tr h="370840">
                <a:tc>
                  <a:txBody>
                    <a:bodyPr/>
                    <a:lstStyle/>
                    <a:p>
                      <a:r>
                        <a:rPr lang="en-US" b="1" dirty="0"/>
                        <a:t>0000  1001</a:t>
                      </a:r>
                    </a:p>
                  </a:txBody>
                  <a:tcPr/>
                </a:tc>
                <a:tc>
                  <a:txBody>
                    <a:bodyPr/>
                    <a:lstStyle/>
                    <a:p>
                      <a:r>
                        <a:rPr lang="en-US" b="1" dirty="0"/>
                        <a:t>Add r2 to r1</a:t>
                      </a:r>
                    </a:p>
                  </a:txBody>
                  <a:tcPr/>
                </a:tc>
                <a:extLst>
                  <a:ext uri="{0D108BD9-81ED-4DB2-BD59-A6C34878D82A}">
                    <a16:rowId xmlns:a16="http://schemas.microsoft.com/office/drawing/2014/main" val="3607808742"/>
                  </a:ext>
                </a:extLst>
              </a:tr>
              <a:tr h="370840">
                <a:tc>
                  <a:txBody>
                    <a:bodyPr/>
                    <a:lstStyle/>
                    <a:p>
                      <a:r>
                        <a:rPr lang="en-US" b="1" dirty="0"/>
                        <a:t>0000  1010</a:t>
                      </a:r>
                    </a:p>
                  </a:txBody>
                  <a:tcPr/>
                </a:tc>
                <a:tc>
                  <a:txBody>
                    <a:bodyPr/>
                    <a:lstStyle/>
                    <a:p>
                      <a:r>
                        <a:rPr lang="en-US" b="1" dirty="0"/>
                        <a:t>Add num 1 to r0</a:t>
                      </a:r>
                    </a:p>
                  </a:txBody>
                  <a:tcPr/>
                </a:tc>
                <a:extLst>
                  <a:ext uri="{0D108BD9-81ED-4DB2-BD59-A6C34878D82A}">
                    <a16:rowId xmlns:a16="http://schemas.microsoft.com/office/drawing/2014/main" val="749121374"/>
                  </a:ext>
                </a:extLst>
              </a:tr>
              <a:tr h="370840">
                <a:tc>
                  <a:txBody>
                    <a:bodyPr/>
                    <a:lstStyle/>
                    <a:p>
                      <a:r>
                        <a:rPr lang="en-US" b="1" dirty="0"/>
                        <a:t>0000  1011</a:t>
                      </a:r>
                    </a:p>
                  </a:txBody>
                  <a:tcPr/>
                </a:tc>
                <a:tc>
                  <a:txBody>
                    <a:bodyPr/>
                    <a:lstStyle/>
                    <a:p>
                      <a:r>
                        <a:rPr lang="en-US" b="1" dirty="0"/>
                        <a:t>Sub 1 to r3</a:t>
                      </a:r>
                    </a:p>
                  </a:txBody>
                  <a:tcPr/>
                </a:tc>
                <a:extLst>
                  <a:ext uri="{0D108BD9-81ED-4DB2-BD59-A6C34878D82A}">
                    <a16:rowId xmlns:a16="http://schemas.microsoft.com/office/drawing/2014/main" val="1919446669"/>
                  </a:ext>
                </a:extLst>
              </a:tr>
              <a:tr h="370840">
                <a:tc>
                  <a:txBody>
                    <a:bodyPr/>
                    <a:lstStyle/>
                    <a:p>
                      <a:r>
                        <a:rPr lang="en-US" b="1" dirty="0"/>
                        <a:t>0000  1100</a:t>
                      </a:r>
                    </a:p>
                  </a:txBody>
                  <a:tcPr/>
                </a:tc>
                <a:tc>
                  <a:txBody>
                    <a:bodyPr/>
                    <a:lstStyle/>
                    <a:p>
                      <a:r>
                        <a:rPr lang="en-US" b="1" dirty="0"/>
                        <a:t>Jump -4 if r3 is not 0</a:t>
                      </a:r>
                    </a:p>
                  </a:txBody>
                  <a:tcPr/>
                </a:tc>
                <a:extLst>
                  <a:ext uri="{0D108BD9-81ED-4DB2-BD59-A6C34878D82A}">
                    <a16:rowId xmlns:a16="http://schemas.microsoft.com/office/drawing/2014/main" val="1537686271"/>
                  </a:ext>
                </a:extLst>
              </a:tr>
              <a:tr h="370840">
                <a:tc>
                  <a:txBody>
                    <a:bodyPr/>
                    <a:lstStyle/>
                    <a:p>
                      <a:r>
                        <a:rPr lang="en-US" b="1" dirty="0"/>
                        <a:t>0000  1101</a:t>
                      </a:r>
                    </a:p>
                  </a:txBody>
                  <a:tcPr/>
                </a:tc>
                <a:tc>
                  <a:txBody>
                    <a:bodyPr/>
                    <a:lstStyle/>
                    <a:p>
                      <a:r>
                        <a:rPr lang="en-US" b="1" dirty="0"/>
                        <a:t>Store to mem at r0 from r1</a:t>
                      </a:r>
                    </a:p>
                  </a:txBody>
                  <a:tcPr/>
                </a:tc>
                <a:extLst>
                  <a:ext uri="{0D108BD9-81ED-4DB2-BD59-A6C34878D82A}">
                    <a16:rowId xmlns:a16="http://schemas.microsoft.com/office/drawing/2014/main" val="1235620907"/>
                  </a:ext>
                </a:extLst>
              </a:tr>
              <a:tr h="370840">
                <a:tc>
                  <a:txBody>
                    <a:bodyPr/>
                    <a:lstStyle/>
                    <a:p>
                      <a:r>
                        <a:rPr lang="en-US" b="1" dirty="0"/>
                        <a:t>0000  1111</a:t>
                      </a:r>
                    </a:p>
                  </a:txBody>
                  <a:tcPr/>
                </a:tc>
                <a:tc>
                  <a:txBody>
                    <a:bodyPr/>
                    <a:lstStyle/>
                    <a:p>
                      <a:r>
                        <a:rPr lang="en-US" b="1" dirty="0"/>
                        <a:t>Add num 0 to r0</a:t>
                      </a:r>
                    </a:p>
                  </a:txBody>
                  <a:tcPr/>
                </a:tc>
                <a:extLst>
                  <a:ext uri="{0D108BD9-81ED-4DB2-BD59-A6C34878D82A}">
                    <a16:rowId xmlns:a16="http://schemas.microsoft.com/office/drawing/2014/main" val="3478069611"/>
                  </a:ext>
                </a:extLst>
              </a:tr>
            </a:tbl>
          </a:graphicData>
        </a:graphic>
      </p:graphicFrame>
    </p:spTree>
    <p:extLst>
      <p:ext uri="{BB962C8B-B14F-4D97-AF65-F5344CB8AC3E}">
        <p14:creationId xmlns:p14="http://schemas.microsoft.com/office/powerpoint/2010/main" val="28901924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CA316-4FC6-4A68-AD0C-29EC3859E6BB}"/>
              </a:ext>
            </a:extLst>
          </p:cNvPr>
          <p:cNvSpPr>
            <a:spLocks noGrp="1"/>
          </p:cNvSpPr>
          <p:nvPr>
            <p:ph type="title"/>
          </p:nvPr>
        </p:nvSpPr>
        <p:spPr/>
        <p:txBody>
          <a:bodyPr/>
          <a:lstStyle/>
          <a:p>
            <a:r>
              <a:rPr lang="en-US" dirty="0" err="1"/>
              <a:t>Nop</a:t>
            </a:r>
            <a:r>
              <a:rPr lang="en-US" dirty="0"/>
              <a:t> (No Operation)</a:t>
            </a:r>
          </a:p>
        </p:txBody>
      </p:sp>
      <p:sp>
        <p:nvSpPr>
          <p:cNvPr id="3" name="Content Placeholder 2">
            <a:extLst>
              <a:ext uri="{FF2B5EF4-FFF2-40B4-BE49-F238E27FC236}">
                <a16:creationId xmlns:a16="http://schemas.microsoft.com/office/drawing/2014/main" id="{55CBD216-F971-41C9-A745-68E124C9044D}"/>
              </a:ext>
            </a:extLst>
          </p:cNvPr>
          <p:cNvSpPr>
            <a:spLocks noGrp="1"/>
          </p:cNvSpPr>
          <p:nvPr>
            <p:ph idx="1"/>
          </p:nvPr>
        </p:nvSpPr>
        <p:spPr/>
        <p:txBody>
          <a:bodyPr/>
          <a:lstStyle/>
          <a:p>
            <a:r>
              <a:rPr lang="en-US" dirty="0"/>
              <a:t>The last instruction adds zero to a register</a:t>
            </a:r>
          </a:p>
          <a:p>
            <a:r>
              <a:rPr lang="en-US" dirty="0"/>
              <a:t>This doesn’t change anything.</a:t>
            </a:r>
          </a:p>
          <a:p>
            <a:r>
              <a:rPr lang="en-US" dirty="0"/>
              <a:t>A “nothing” instruction (filler)</a:t>
            </a:r>
          </a:p>
        </p:txBody>
      </p:sp>
    </p:spTree>
    <p:extLst>
      <p:ext uri="{BB962C8B-B14F-4D97-AF65-F5344CB8AC3E}">
        <p14:creationId xmlns:p14="http://schemas.microsoft.com/office/powerpoint/2010/main" val="89973400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A879C-79C1-4644-A469-94FCB40E7C28}"/>
              </a:ext>
            </a:extLst>
          </p:cNvPr>
          <p:cNvSpPr>
            <a:spLocks noGrp="1"/>
          </p:cNvSpPr>
          <p:nvPr>
            <p:ph type="title"/>
          </p:nvPr>
        </p:nvSpPr>
        <p:spPr/>
        <p:txBody>
          <a:bodyPr/>
          <a:lstStyle/>
          <a:p>
            <a:r>
              <a:rPr lang="en-US" dirty="0"/>
              <a:t>Repurposing instructions</a:t>
            </a:r>
          </a:p>
        </p:txBody>
      </p:sp>
      <p:sp>
        <p:nvSpPr>
          <p:cNvPr id="3" name="Content Placeholder 2">
            <a:extLst>
              <a:ext uri="{FF2B5EF4-FFF2-40B4-BE49-F238E27FC236}">
                <a16:creationId xmlns:a16="http://schemas.microsoft.com/office/drawing/2014/main" id="{1CEB894B-75F8-4D49-9B14-A305D390E667}"/>
              </a:ext>
            </a:extLst>
          </p:cNvPr>
          <p:cNvSpPr>
            <a:spLocks noGrp="1"/>
          </p:cNvSpPr>
          <p:nvPr>
            <p:ph idx="1"/>
          </p:nvPr>
        </p:nvSpPr>
        <p:spPr/>
        <p:txBody>
          <a:bodyPr/>
          <a:lstStyle/>
          <a:p>
            <a:r>
              <a:rPr lang="en-US" dirty="0"/>
              <a:t>We assumed memory registers initialized to zero</a:t>
            </a:r>
          </a:p>
          <a:p>
            <a:r>
              <a:rPr lang="en-US" dirty="0"/>
              <a:t>In real systems, can’t assume this</a:t>
            </a:r>
          </a:p>
          <a:p>
            <a:r>
              <a:rPr lang="en-US" dirty="0"/>
              <a:t>Most systems have an op for setting to zero</a:t>
            </a:r>
          </a:p>
          <a:p>
            <a:r>
              <a:rPr lang="en-US" dirty="0"/>
              <a:t>We can set to zero using “multiply num 0 to register </a:t>
            </a:r>
            <a:r>
              <a:rPr lang="en-US" dirty="0" err="1"/>
              <a:t>rx</a:t>
            </a:r>
            <a:r>
              <a:rPr lang="en-US" dirty="0"/>
              <a:t>”</a:t>
            </a:r>
          </a:p>
        </p:txBody>
      </p:sp>
    </p:spTree>
    <p:extLst>
      <p:ext uri="{BB962C8B-B14F-4D97-AF65-F5344CB8AC3E}">
        <p14:creationId xmlns:p14="http://schemas.microsoft.com/office/powerpoint/2010/main" val="41105086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C7E95-52D4-468F-A931-7CB7167A5E11}"/>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054AA17-816E-4504-B6B2-35C9FA0343B0}"/>
              </a:ext>
            </a:extLst>
          </p:cNvPr>
          <p:cNvSpPr>
            <a:spLocks noGrp="1"/>
          </p:cNvSpPr>
          <p:nvPr>
            <p:ph idx="1"/>
          </p:nvPr>
        </p:nvSpPr>
        <p:spPr/>
        <p:txBody>
          <a:bodyPr/>
          <a:lstStyle/>
          <a:p>
            <a:r>
              <a:rPr lang="en-US" dirty="0"/>
              <a:t>This is an OVERLY simplistic example</a:t>
            </a:r>
          </a:p>
          <a:p>
            <a:r>
              <a:rPr lang="en-US" dirty="0"/>
              <a:t>Real instructions are larger and more complicated</a:t>
            </a:r>
          </a:p>
          <a:p>
            <a:r>
              <a:rPr lang="en-US" dirty="0"/>
              <a:t>But the basic ideas and concepts are the same</a:t>
            </a:r>
          </a:p>
          <a:p>
            <a:r>
              <a:rPr lang="en-US" dirty="0"/>
              <a:t>All of our marvelous modern world runs on small instructions</a:t>
            </a:r>
          </a:p>
        </p:txBody>
      </p:sp>
    </p:spTree>
    <p:extLst>
      <p:ext uri="{BB962C8B-B14F-4D97-AF65-F5344CB8AC3E}">
        <p14:creationId xmlns:p14="http://schemas.microsoft.com/office/powerpoint/2010/main" val="2183117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A1953-8FDC-4A33-A8F5-C00DCE40FBBC}"/>
              </a:ext>
            </a:extLst>
          </p:cNvPr>
          <p:cNvSpPr>
            <a:spLocks noGrp="1"/>
          </p:cNvSpPr>
          <p:nvPr>
            <p:ph type="title"/>
          </p:nvPr>
        </p:nvSpPr>
        <p:spPr/>
        <p:txBody>
          <a:bodyPr/>
          <a:lstStyle/>
          <a:p>
            <a:r>
              <a:rPr lang="en-US" dirty="0"/>
              <a:t>Creating a Program</a:t>
            </a:r>
          </a:p>
        </p:txBody>
      </p:sp>
      <p:sp>
        <p:nvSpPr>
          <p:cNvPr id="3" name="Content Placeholder 2">
            <a:extLst>
              <a:ext uri="{FF2B5EF4-FFF2-40B4-BE49-F238E27FC236}">
                <a16:creationId xmlns:a16="http://schemas.microsoft.com/office/drawing/2014/main" id="{B3CBFB02-01FA-4EBE-928C-0AD96108B9E9}"/>
              </a:ext>
            </a:extLst>
          </p:cNvPr>
          <p:cNvSpPr>
            <a:spLocks noGrp="1"/>
          </p:cNvSpPr>
          <p:nvPr>
            <p:ph idx="1"/>
          </p:nvPr>
        </p:nvSpPr>
        <p:spPr/>
        <p:txBody>
          <a:bodyPr/>
          <a:lstStyle/>
          <a:p>
            <a:r>
              <a:rPr lang="en-US" dirty="0"/>
              <a:t>NOBODY WANTS TO WRITE IN PROCESSOR CODES!!!!</a:t>
            </a:r>
          </a:p>
          <a:p>
            <a:r>
              <a:rPr lang="en-US" dirty="0"/>
              <a:t>Programs written in Programming Language</a:t>
            </a:r>
          </a:p>
          <a:p>
            <a:r>
              <a:rPr lang="en-US" dirty="0"/>
              <a:t>Programming Language is human readable</a:t>
            </a:r>
          </a:p>
          <a:p>
            <a:r>
              <a:rPr lang="en-US" dirty="0"/>
              <a:t>However, programming language </a:t>
            </a:r>
            <a:r>
              <a:rPr lang="en-US" b="1" i="1" dirty="0"/>
              <a:t>NOT</a:t>
            </a:r>
            <a:r>
              <a:rPr lang="en-US" dirty="0"/>
              <a:t> machine readable</a:t>
            </a:r>
          </a:p>
          <a:p>
            <a:r>
              <a:rPr lang="en-US" dirty="0"/>
              <a:t>Remember, processor </a:t>
            </a:r>
            <a:r>
              <a:rPr lang="en-US" b="1" i="1" dirty="0"/>
              <a:t>ONLY </a:t>
            </a:r>
            <a:r>
              <a:rPr lang="en-US" dirty="0"/>
              <a:t>speaks in basic instructions</a:t>
            </a:r>
          </a:p>
        </p:txBody>
      </p:sp>
    </p:spTree>
    <p:extLst>
      <p:ext uri="{BB962C8B-B14F-4D97-AF65-F5344CB8AC3E}">
        <p14:creationId xmlns:p14="http://schemas.microsoft.com/office/powerpoint/2010/main" val="63208255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374B6-CF6C-458C-B983-C74EBAE347B6}"/>
              </a:ext>
            </a:extLst>
          </p:cNvPr>
          <p:cNvSpPr>
            <a:spLocks noGrp="1"/>
          </p:cNvSpPr>
          <p:nvPr>
            <p:ph type="title"/>
          </p:nvPr>
        </p:nvSpPr>
        <p:spPr/>
        <p:txBody>
          <a:bodyPr/>
          <a:lstStyle/>
          <a:p>
            <a:r>
              <a:rPr lang="en-US" dirty="0"/>
              <a:t>Compiling</a:t>
            </a:r>
          </a:p>
        </p:txBody>
      </p:sp>
      <p:sp>
        <p:nvSpPr>
          <p:cNvPr id="3" name="Content Placeholder 2">
            <a:extLst>
              <a:ext uri="{FF2B5EF4-FFF2-40B4-BE49-F238E27FC236}">
                <a16:creationId xmlns:a16="http://schemas.microsoft.com/office/drawing/2014/main" id="{5FDBEF4E-884E-4187-963D-8A0F0F5EE602}"/>
              </a:ext>
            </a:extLst>
          </p:cNvPr>
          <p:cNvSpPr>
            <a:spLocks noGrp="1"/>
          </p:cNvSpPr>
          <p:nvPr>
            <p:ph idx="1"/>
          </p:nvPr>
        </p:nvSpPr>
        <p:spPr/>
        <p:txBody>
          <a:bodyPr/>
          <a:lstStyle/>
          <a:p>
            <a:r>
              <a:rPr lang="en-US" dirty="0"/>
              <a:t>Some languages can be “complied”</a:t>
            </a:r>
          </a:p>
          <a:p>
            <a:r>
              <a:rPr lang="en-US" dirty="0"/>
              <a:t>This means the program is converted to machine readable</a:t>
            </a:r>
          </a:p>
          <a:p>
            <a:r>
              <a:rPr lang="en-US" dirty="0"/>
              <a:t>Compiler knows how to translate and organize </a:t>
            </a:r>
          </a:p>
          <a:p>
            <a:r>
              <a:rPr lang="en-US" dirty="0"/>
              <a:t>Quite complicated and still subject of research</a:t>
            </a:r>
          </a:p>
          <a:p>
            <a:r>
              <a:rPr lang="en-US" dirty="0"/>
              <a:t>Example: C/C++</a:t>
            </a:r>
          </a:p>
        </p:txBody>
      </p:sp>
    </p:spTree>
    <p:extLst>
      <p:ext uri="{BB962C8B-B14F-4D97-AF65-F5344CB8AC3E}">
        <p14:creationId xmlns:p14="http://schemas.microsoft.com/office/powerpoint/2010/main" val="51254321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09918-DBBA-46E7-AB99-E490DE10EE4D}"/>
              </a:ext>
            </a:extLst>
          </p:cNvPr>
          <p:cNvSpPr>
            <a:spLocks noGrp="1"/>
          </p:cNvSpPr>
          <p:nvPr>
            <p:ph type="title"/>
          </p:nvPr>
        </p:nvSpPr>
        <p:spPr/>
        <p:txBody>
          <a:bodyPr/>
          <a:lstStyle/>
          <a:p>
            <a:r>
              <a:rPr lang="en-US" dirty="0"/>
              <a:t>C Example</a:t>
            </a:r>
          </a:p>
        </p:txBody>
      </p:sp>
      <p:sp>
        <p:nvSpPr>
          <p:cNvPr id="4" name="TextBox 3">
            <a:extLst>
              <a:ext uri="{FF2B5EF4-FFF2-40B4-BE49-F238E27FC236}">
                <a16:creationId xmlns:a16="http://schemas.microsoft.com/office/drawing/2014/main" id="{1F0FE5E1-56C4-4831-9C19-8AAF5F51BAD9}"/>
              </a:ext>
            </a:extLst>
          </p:cNvPr>
          <p:cNvSpPr txBox="1"/>
          <p:nvPr/>
        </p:nvSpPr>
        <p:spPr>
          <a:xfrm>
            <a:off x="457200" y="2443829"/>
            <a:ext cx="4191000" cy="1754326"/>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#include &lt;</a:t>
            </a:r>
            <a:r>
              <a:rPr lang="en-US" dirty="0" err="1">
                <a:latin typeface="Courier New" panose="02070309020205020404" pitchFamily="49" charset="0"/>
                <a:cs typeface="Courier New" panose="02070309020205020404" pitchFamily="49" charset="0"/>
              </a:rPr>
              <a:t>stdio</a:t>
            </a:r>
            <a:r>
              <a:rPr lang="en-US" dirty="0">
                <a:latin typeface="Courier New" panose="02070309020205020404" pitchFamily="49" charset="0"/>
                <a:cs typeface="Courier New" panose="02070309020205020404" pitchFamily="49" charset="0"/>
              </a:rPr>
              <a:t>&gt;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int main(void) {</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printf</a:t>
            </a:r>
            <a:r>
              <a:rPr lang="en-US" dirty="0">
                <a:latin typeface="Courier New" panose="02070309020205020404" pitchFamily="49" charset="0"/>
                <a:cs typeface="Courier New" panose="02070309020205020404" pitchFamily="49" charset="0"/>
              </a:rPr>
              <a:t>(“Hello World\n”);</a:t>
            </a:r>
          </a:p>
          <a:p>
            <a:r>
              <a:rPr lang="en-US" dirty="0">
                <a:latin typeface="Courier New" panose="02070309020205020404" pitchFamily="49" charset="0"/>
                <a:cs typeface="Courier New" panose="02070309020205020404" pitchFamily="49" charset="0"/>
              </a:rPr>
              <a:t>	return 0;</a:t>
            </a:r>
          </a:p>
          <a:p>
            <a:r>
              <a:rPr lang="en-US" dirty="0">
                <a:latin typeface="Courier New" panose="02070309020205020404" pitchFamily="49" charset="0"/>
                <a:cs typeface="Courier New" panose="02070309020205020404" pitchFamily="49" charset="0"/>
              </a:rPr>
              <a:t>}</a:t>
            </a:r>
          </a:p>
        </p:txBody>
      </p:sp>
      <p:sp>
        <p:nvSpPr>
          <p:cNvPr id="5" name="Diamond 4">
            <a:extLst>
              <a:ext uri="{FF2B5EF4-FFF2-40B4-BE49-F238E27FC236}">
                <a16:creationId xmlns:a16="http://schemas.microsoft.com/office/drawing/2014/main" id="{12E7A7CB-7CB0-4F72-A20F-CB2B615E9B37}"/>
              </a:ext>
            </a:extLst>
          </p:cNvPr>
          <p:cNvSpPr/>
          <p:nvPr/>
        </p:nvSpPr>
        <p:spPr>
          <a:xfrm>
            <a:off x="457200" y="4116526"/>
            <a:ext cx="2819400" cy="2131874"/>
          </a:xfrm>
          <a:prstGeom prst="diamon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COMPILER</a:t>
            </a:r>
          </a:p>
        </p:txBody>
      </p:sp>
      <p:sp>
        <p:nvSpPr>
          <p:cNvPr id="6" name="Arrow: Down 5">
            <a:extLst>
              <a:ext uri="{FF2B5EF4-FFF2-40B4-BE49-F238E27FC236}">
                <a16:creationId xmlns:a16="http://schemas.microsoft.com/office/drawing/2014/main" id="{323AF5B1-7CAF-4A3B-97A4-20F680CA8D7C}"/>
              </a:ext>
            </a:extLst>
          </p:cNvPr>
          <p:cNvSpPr/>
          <p:nvPr/>
        </p:nvSpPr>
        <p:spPr>
          <a:xfrm>
            <a:off x="1624584" y="3886200"/>
            <a:ext cx="484632" cy="97840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BDA59BE-F67F-42A7-B020-DF26831ED262}"/>
              </a:ext>
            </a:extLst>
          </p:cNvPr>
          <p:cNvSpPr txBox="1"/>
          <p:nvPr/>
        </p:nvSpPr>
        <p:spPr>
          <a:xfrm>
            <a:off x="5029200" y="4572000"/>
            <a:ext cx="2925801" cy="1323439"/>
          </a:xfrm>
          <a:prstGeom prst="rect">
            <a:avLst/>
          </a:prstGeom>
          <a:noFill/>
        </p:spPr>
        <p:txBody>
          <a:bodyPr wrap="none" rtlCol="0">
            <a:spAutoFit/>
          </a:bodyPr>
          <a:lstStyle/>
          <a:p>
            <a:r>
              <a:rPr lang="en-US" sz="2000" b="1" dirty="0"/>
              <a:t>1100101001111010101</a:t>
            </a:r>
          </a:p>
          <a:p>
            <a:r>
              <a:rPr lang="en-US" sz="2000" b="1" dirty="0"/>
              <a:t>1010010101001110101</a:t>
            </a:r>
          </a:p>
          <a:p>
            <a:r>
              <a:rPr lang="en-US" sz="2000" b="1" dirty="0"/>
              <a:t>1010101111101110000</a:t>
            </a:r>
          </a:p>
          <a:p>
            <a:r>
              <a:rPr lang="en-US" sz="2000" b="1" dirty="0"/>
              <a:t>1010101010001111000</a:t>
            </a:r>
          </a:p>
        </p:txBody>
      </p:sp>
      <p:sp>
        <p:nvSpPr>
          <p:cNvPr id="8" name="Arrow: Down 7">
            <a:extLst>
              <a:ext uri="{FF2B5EF4-FFF2-40B4-BE49-F238E27FC236}">
                <a16:creationId xmlns:a16="http://schemas.microsoft.com/office/drawing/2014/main" id="{2A97F854-4220-43E2-81D5-3CFF82D0FD2D}"/>
              </a:ext>
            </a:extLst>
          </p:cNvPr>
          <p:cNvSpPr/>
          <p:nvPr/>
        </p:nvSpPr>
        <p:spPr>
          <a:xfrm rot="16200000">
            <a:off x="4064187" y="4486725"/>
            <a:ext cx="484632" cy="1445393"/>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pic>
        <p:nvPicPr>
          <p:cNvPr id="9" name="Picture 2" descr="FA80486SXSF33">
            <a:extLst>
              <a:ext uri="{FF2B5EF4-FFF2-40B4-BE49-F238E27FC236}">
                <a16:creationId xmlns:a16="http://schemas.microsoft.com/office/drawing/2014/main" id="{137E8D60-C732-4280-93D5-4F2899ABB4A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69383" y="2072102"/>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10" name="Arrow: Down 9">
            <a:extLst>
              <a:ext uri="{FF2B5EF4-FFF2-40B4-BE49-F238E27FC236}">
                <a16:creationId xmlns:a16="http://schemas.microsoft.com/office/drawing/2014/main" id="{2F275333-4A5D-4CE3-B679-A0B35D2B5A39}"/>
              </a:ext>
            </a:extLst>
          </p:cNvPr>
          <p:cNvSpPr/>
          <p:nvPr/>
        </p:nvSpPr>
        <p:spPr>
          <a:xfrm flipV="1">
            <a:off x="6249784" y="3733800"/>
            <a:ext cx="484632" cy="838200"/>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034508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91AB0-FFDA-4B39-89AA-22FD6FB1D88B}"/>
              </a:ext>
            </a:extLst>
          </p:cNvPr>
          <p:cNvSpPr>
            <a:spLocks noGrp="1"/>
          </p:cNvSpPr>
          <p:nvPr>
            <p:ph type="title"/>
          </p:nvPr>
        </p:nvSpPr>
        <p:spPr/>
        <p:txBody>
          <a:bodyPr/>
          <a:lstStyle/>
          <a:p>
            <a:r>
              <a:rPr lang="en-US" dirty="0"/>
              <a:t>Interpreting</a:t>
            </a:r>
          </a:p>
        </p:txBody>
      </p:sp>
      <p:sp>
        <p:nvSpPr>
          <p:cNvPr id="3" name="Content Placeholder 2">
            <a:extLst>
              <a:ext uri="{FF2B5EF4-FFF2-40B4-BE49-F238E27FC236}">
                <a16:creationId xmlns:a16="http://schemas.microsoft.com/office/drawing/2014/main" id="{1D9ACBD4-3B80-4FC4-A0F2-EEADEED40C20}"/>
              </a:ext>
            </a:extLst>
          </p:cNvPr>
          <p:cNvSpPr>
            <a:spLocks noGrp="1"/>
          </p:cNvSpPr>
          <p:nvPr>
            <p:ph idx="1"/>
          </p:nvPr>
        </p:nvSpPr>
        <p:spPr/>
        <p:txBody>
          <a:bodyPr/>
          <a:lstStyle/>
          <a:p>
            <a:r>
              <a:rPr lang="en-US" dirty="0"/>
              <a:t>Some languages can be “interpreted”</a:t>
            </a:r>
          </a:p>
          <a:p>
            <a:r>
              <a:rPr lang="en-US" dirty="0"/>
              <a:t>This means the program is “executed” by interpreter</a:t>
            </a:r>
          </a:p>
          <a:p>
            <a:r>
              <a:rPr lang="en-US" dirty="0"/>
              <a:t>Usually one instruction at a time</a:t>
            </a:r>
          </a:p>
          <a:p>
            <a:r>
              <a:rPr lang="en-US" dirty="0"/>
              <a:t>Interpreter has to be a fully compiled program</a:t>
            </a:r>
          </a:p>
          <a:p>
            <a:r>
              <a:rPr lang="en-US" dirty="0"/>
              <a:t>Interpretation is considerably slower</a:t>
            </a:r>
          </a:p>
          <a:p>
            <a:r>
              <a:rPr lang="en-US" dirty="0"/>
              <a:t>Example: Python</a:t>
            </a:r>
          </a:p>
        </p:txBody>
      </p:sp>
    </p:spTree>
    <p:extLst>
      <p:ext uri="{BB962C8B-B14F-4D97-AF65-F5344CB8AC3E}">
        <p14:creationId xmlns:p14="http://schemas.microsoft.com/office/powerpoint/2010/main" val="28484500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C4F04-9F74-47D3-9EF7-50D3BFF8ECA2}"/>
              </a:ext>
            </a:extLst>
          </p:cNvPr>
          <p:cNvSpPr>
            <a:spLocks noGrp="1"/>
          </p:cNvSpPr>
          <p:nvPr>
            <p:ph type="title"/>
          </p:nvPr>
        </p:nvSpPr>
        <p:spPr/>
        <p:txBody>
          <a:bodyPr/>
          <a:lstStyle/>
          <a:p>
            <a:r>
              <a:rPr lang="en-US" dirty="0"/>
              <a:t>Python Example</a:t>
            </a:r>
          </a:p>
        </p:txBody>
      </p:sp>
      <p:sp>
        <p:nvSpPr>
          <p:cNvPr id="4" name="TextBox 3">
            <a:extLst>
              <a:ext uri="{FF2B5EF4-FFF2-40B4-BE49-F238E27FC236}">
                <a16:creationId xmlns:a16="http://schemas.microsoft.com/office/drawing/2014/main" id="{CC16747A-0D71-4DC2-9767-E2E3B20A1C48}"/>
              </a:ext>
            </a:extLst>
          </p:cNvPr>
          <p:cNvSpPr txBox="1"/>
          <p:nvPr/>
        </p:nvSpPr>
        <p:spPr>
          <a:xfrm>
            <a:off x="457200" y="2443829"/>
            <a:ext cx="4191000" cy="646331"/>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if __name__ == “__main__”:</a:t>
            </a:r>
          </a:p>
          <a:p>
            <a:r>
              <a:rPr lang="en-US" dirty="0">
                <a:latin typeface="Courier New" panose="02070309020205020404" pitchFamily="49" charset="0"/>
                <a:cs typeface="Courier New" panose="02070309020205020404" pitchFamily="49" charset="0"/>
              </a:rPr>
              <a:t>	print(“Hello World”)</a:t>
            </a:r>
          </a:p>
        </p:txBody>
      </p:sp>
      <p:sp>
        <p:nvSpPr>
          <p:cNvPr id="5" name="Flowchart: Magnetic Disk 4">
            <a:extLst>
              <a:ext uri="{FF2B5EF4-FFF2-40B4-BE49-F238E27FC236}">
                <a16:creationId xmlns:a16="http://schemas.microsoft.com/office/drawing/2014/main" id="{BD6CDDC0-91E5-4147-B115-39FAA8257609}"/>
              </a:ext>
            </a:extLst>
          </p:cNvPr>
          <p:cNvSpPr/>
          <p:nvPr/>
        </p:nvSpPr>
        <p:spPr>
          <a:xfrm>
            <a:off x="3429000" y="4495800"/>
            <a:ext cx="3200400" cy="1674849"/>
          </a:xfrm>
          <a:prstGeom prst="flowChartMagneticDisk">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b="1" dirty="0"/>
              <a:t>PYTHON INTERPRETER</a:t>
            </a:r>
          </a:p>
          <a:p>
            <a:pPr algn="ctr"/>
            <a:r>
              <a:rPr lang="en-US" b="1" dirty="0"/>
              <a:t>(Already Binary Program)</a:t>
            </a:r>
          </a:p>
        </p:txBody>
      </p:sp>
      <p:sp>
        <p:nvSpPr>
          <p:cNvPr id="6" name="Arrow: Bent-Up 5">
            <a:extLst>
              <a:ext uri="{FF2B5EF4-FFF2-40B4-BE49-F238E27FC236}">
                <a16:creationId xmlns:a16="http://schemas.microsoft.com/office/drawing/2014/main" id="{3D9C577D-8190-437C-B4E8-E99155F52C28}"/>
              </a:ext>
            </a:extLst>
          </p:cNvPr>
          <p:cNvSpPr/>
          <p:nvPr/>
        </p:nvSpPr>
        <p:spPr>
          <a:xfrm rot="5400000">
            <a:off x="753618" y="4106418"/>
            <a:ext cx="2086356" cy="731520"/>
          </a:xfrm>
          <a:prstGeom prst="ben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pic>
        <p:nvPicPr>
          <p:cNvPr id="7" name="Picture 2" descr="FA80486SXSF33">
            <a:extLst>
              <a:ext uri="{FF2B5EF4-FFF2-40B4-BE49-F238E27FC236}">
                <a16:creationId xmlns:a16="http://schemas.microsoft.com/office/drawing/2014/main" id="{6F1D873B-E08B-4419-86A0-E7E2AA330FC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88566" y="2034002"/>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1ACE2AE-F93E-487D-89B5-46F81900BD10}"/>
              </a:ext>
            </a:extLst>
          </p:cNvPr>
          <p:cNvSpPr txBox="1"/>
          <p:nvPr/>
        </p:nvSpPr>
        <p:spPr>
          <a:xfrm>
            <a:off x="524256" y="5562600"/>
            <a:ext cx="327660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print(“Hello World”)</a:t>
            </a:r>
          </a:p>
        </p:txBody>
      </p:sp>
      <p:sp>
        <p:nvSpPr>
          <p:cNvPr id="9" name="Arrow: Bent-Up 8">
            <a:extLst>
              <a:ext uri="{FF2B5EF4-FFF2-40B4-BE49-F238E27FC236}">
                <a16:creationId xmlns:a16="http://schemas.microsoft.com/office/drawing/2014/main" id="{5E95D65D-BA96-429A-AA79-51DA6CD619AB}"/>
              </a:ext>
            </a:extLst>
          </p:cNvPr>
          <p:cNvSpPr/>
          <p:nvPr/>
        </p:nvSpPr>
        <p:spPr>
          <a:xfrm>
            <a:off x="6705144" y="4038600"/>
            <a:ext cx="1227582" cy="1800055"/>
          </a:xfrm>
          <a:prstGeom prst="bentUpArrow">
            <a:avLst>
              <a:gd name="adj1" fmla="val 20986"/>
              <a:gd name="adj2" fmla="val 15856"/>
              <a:gd name="adj3" fmla="val 25446"/>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C0A8657-0803-4E91-BE60-B7DEC594381A}"/>
              </a:ext>
            </a:extLst>
          </p:cNvPr>
          <p:cNvSpPr txBox="1"/>
          <p:nvPr/>
        </p:nvSpPr>
        <p:spPr>
          <a:xfrm>
            <a:off x="6096000" y="6096000"/>
            <a:ext cx="2925801" cy="400110"/>
          </a:xfrm>
          <a:prstGeom prst="rect">
            <a:avLst/>
          </a:prstGeom>
          <a:noFill/>
        </p:spPr>
        <p:txBody>
          <a:bodyPr wrap="none" rtlCol="0">
            <a:spAutoFit/>
          </a:bodyPr>
          <a:lstStyle/>
          <a:p>
            <a:r>
              <a:rPr lang="en-US" sz="2000" b="1" dirty="0"/>
              <a:t>1100101001111010101</a:t>
            </a:r>
          </a:p>
        </p:txBody>
      </p:sp>
    </p:spTree>
    <p:extLst>
      <p:ext uri="{BB962C8B-B14F-4D97-AF65-F5344CB8AC3E}">
        <p14:creationId xmlns:p14="http://schemas.microsoft.com/office/powerpoint/2010/main" val="3225936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1FE31-219E-4C1D-A59C-40951CB5508F}"/>
              </a:ext>
            </a:extLst>
          </p:cNvPr>
          <p:cNvSpPr>
            <a:spLocks noGrp="1"/>
          </p:cNvSpPr>
          <p:nvPr>
            <p:ph type="title"/>
          </p:nvPr>
        </p:nvSpPr>
        <p:spPr/>
        <p:txBody>
          <a:bodyPr/>
          <a:lstStyle/>
          <a:p>
            <a:r>
              <a:rPr lang="en-US" dirty="0"/>
              <a:t>Virtual Machine</a:t>
            </a:r>
          </a:p>
        </p:txBody>
      </p:sp>
      <p:sp>
        <p:nvSpPr>
          <p:cNvPr id="3" name="Content Placeholder 2">
            <a:extLst>
              <a:ext uri="{FF2B5EF4-FFF2-40B4-BE49-F238E27FC236}">
                <a16:creationId xmlns:a16="http://schemas.microsoft.com/office/drawing/2014/main" id="{C5CE3436-18EE-495E-81FB-A85B972148B8}"/>
              </a:ext>
            </a:extLst>
          </p:cNvPr>
          <p:cNvSpPr>
            <a:spLocks noGrp="1"/>
          </p:cNvSpPr>
          <p:nvPr>
            <p:ph idx="1"/>
          </p:nvPr>
        </p:nvSpPr>
        <p:spPr/>
        <p:txBody>
          <a:bodyPr/>
          <a:lstStyle/>
          <a:p>
            <a:r>
              <a:rPr lang="en-US" dirty="0"/>
              <a:t>An extreme form of “interpreting”</a:t>
            </a:r>
          </a:p>
          <a:p>
            <a:r>
              <a:rPr lang="en-US" dirty="0"/>
              <a:t>Virtual processor with virtual instructions</a:t>
            </a:r>
          </a:p>
          <a:p>
            <a:r>
              <a:rPr lang="en-US" dirty="0"/>
              <a:t>Programs are compiled to the virtual instructions</a:t>
            </a:r>
          </a:p>
          <a:p>
            <a:r>
              <a:rPr lang="en-US" dirty="0"/>
              <a:t>Virtual instructions executed on the virtual processor</a:t>
            </a:r>
          </a:p>
          <a:p>
            <a:r>
              <a:rPr lang="en-US" dirty="0"/>
              <a:t>Virtual processor translates instructions to host machine code</a:t>
            </a:r>
          </a:p>
          <a:p>
            <a:r>
              <a:rPr lang="en-US" dirty="0"/>
              <a:t>Example: Java</a:t>
            </a:r>
          </a:p>
        </p:txBody>
      </p:sp>
    </p:spTree>
    <p:extLst>
      <p:ext uri="{BB962C8B-B14F-4D97-AF65-F5344CB8AC3E}">
        <p14:creationId xmlns:p14="http://schemas.microsoft.com/office/powerpoint/2010/main" val="2423167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5AE31-2F50-414F-83E5-0FD5526CC870}"/>
              </a:ext>
            </a:extLst>
          </p:cNvPr>
          <p:cNvSpPr>
            <a:spLocks noGrp="1"/>
          </p:cNvSpPr>
          <p:nvPr>
            <p:ph type="title"/>
          </p:nvPr>
        </p:nvSpPr>
        <p:spPr/>
        <p:txBody>
          <a:bodyPr/>
          <a:lstStyle/>
          <a:p>
            <a:r>
              <a:rPr lang="en-US" dirty="0"/>
              <a:t>Decode This Shirt</a:t>
            </a:r>
          </a:p>
        </p:txBody>
      </p:sp>
      <p:pic>
        <p:nvPicPr>
          <p:cNvPr id="2050" name="Picture 2" descr="There Are Only 10 Types Of People In This World Those Who Understand Binary  And Those Who Don't T-Shirt - BolaStyle | Funny T-Shirts">
            <a:extLst>
              <a:ext uri="{FF2B5EF4-FFF2-40B4-BE49-F238E27FC236}">
                <a16:creationId xmlns:a16="http://schemas.microsoft.com/office/drawing/2014/main" id="{27F41C5B-8BC9-4FA3-A241-C35D2E2B28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1981200"/>
            <a:ext cx="4648200" cy="464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249800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005F-A508-42B2-9FDD-A0B673157687}"/>
              </a:ext>
            </a:extLst>
          </p:cNvPr>
          <p:cNvSpPr>
            <a:spLocks noGrp="1"/>
          </p:cNvSpPr>
          <p:nvPr>
            <p:ph type="title"/>
          </p:nvPr>
        </p:nvSpPr>
        <p:spPr/>
        <p:txBody>
          <a:bodyPr/>
          <a:lstStyle/>
          <a:p>
            <a:r>
              <a:rPr lang="en-US" dirty="0"/>
              <a:t>Java Example</a:t>
            </a:r>
          </a:p>
        </p:txBody>
      </p:sp>
      <p:sp>
        <p:nvSpPr>
          <p:cNvPr id="4" name="TextBox 3">
            <a:extLst>
              <a:ext uri="{FF2B5EF4-FFF2-40B4-BE49-F238E27FC236}">
                <a16:creationId xmlns:a16="http://schemas.microsoft.com/office/drawing/2014/main" id="{09830389-04BF-48A9-BB6B-CFC2B353CAE4}"/>
              </a:ext>
            </a:extLst>
          </p:cNvPr>
          <p:cNvSpPr txBox="1"/>
          <p:nvPr/>
        </p:nvSpPr>
        <p:spPr>
          <a:xfrm>
            <a:off x="457200" y="2443828"/>
            <a:ext cx="5791200" cy="2356771"/>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import System;</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class HelloWorld {</a:t>
            </a:r>
          </a:p>
          <a:p>
            <a:r>
              <a:rPr lang="en-US" dirty="0">
                <a:latin typeface="Courier New" panose="02070309020205020404" pitchFamily="49" charset="0"/>
                <a:cs typeface="Courier New" panose="02070309020205020404" pitchFamily="49" charset="0"/>
              </a:rPr>
              <a:t>  static int main(void) {</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System.Out.println</a:t>
            </a:r>
            <a:r>
              <a:rPr lang="en-US" dirty="0">
                <a:latin typeface="Courier New" panose="02070309020205020404" pitchFamily="49" charset="0"/>
                <a:cs typeface="Courier New" panose="02070309020205020404" pitchFamily="49" charset="0"/>
              </a:rPr>
              <a:t>(“Hello World!”);</a:t>
            </a:r>
          </a:p>
          <a:p>
            <a:r>
              <a:rPr lang="en-US" dirty="0">
                <a:latin typeface="Courier New" panose="02070309020205020404" pitchFamily="49" charset="0"/>
                <a:cs typeface="Courier New" panose="02070309020205020404" pitchFamily="49" charset="0"/>
              </a:rPr>
              <a:t>    return 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a:t>
            </a:r>
          </a:p>
        </p:txBody>
      </p:sp>
      <p:sp>
        <p:nvSpPr>
          <p:cNvPr id="5" name="Diamond 4">
            <a:extLst>
              <a:ext uri="{FF2B5EF4-FFF2-40B4-BE49-F238E27FC236}">
                <a16:creationId xmlns:a16="http://schemas.microsoft.com/office/drawing/2014/main" id="{FAFD9126-913E-4B5D-806B-CBF93456A4A2}"/>
              </a:ext>
            </a:extLst>
          </p:cNvPr>
          <p:cNvSpPr/>
          <p:nvPr/>
        </p:nvSpPr>
        <p:spPr>
          <a:xfrm>
            <a:off x="1295400" y="4572000"/>
            <a:ext cx="2819400" cy="2131874"/>
          </a:xfrm>
          <a:prstGeom prst="diamon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COMPILER</a:t>
            </a:r>
          </a:p>
        </p:txBody>
      </p:sp>
      <p:sp>
        <p:nvSpPr>
          <p:cNvPr id="6" name="TextBox 5">
            <a:extLst>
              <a:ext uri="{FF2B5EF4-FFF2-40B4-BE49-F238E27FC236}">
                <a16:creationId xmlns:a16="http://schemas.microsoft.com/office/drawing/2014/main" id="{93A98A9C-8A68-4646-AB4D-41C65E7EBD51}"/>
              </a:ext>
            </a:extLst>
          </p:cNvPr>
          <p:cNvSpPr txBox="1"/>
          <p:nvPr/>
        </p:nvSpPr>
        <p:spPr>
          <a:xfrm>
            <a:off x="4191000" y="5257800"/>
            <a:ext cx="2925801" cy="1323439"/>
          </a:xfrm>
          <a:prstGeom prst="rect">
            <a:avLst/>
          </a:prstGeom>
          <a:noFill/>
        </p:spPr>
        <p:txBody>
          <a:bodyPr wrap="none" rtlCol="0">
            <a:spAutoFit/>
          </a:bodyPr>
          <a:lstStyle/>
          <a:p>
            <a:r>
              <a:rPr lang="en-US" sz="2000" b="1" dirty="0"/>
              <a:t>1100101001111010101</a:t>
            </a:r>
          </a:p>
          <a:p>
            <a:r>
              <a:rPr lang="en-US" sz="2000" b="1" dirty="0"/>
              <a:t>1010010101001110101</a:t>
            </a:r>
          </a:p>
          <a:p>
            <a:r>
              <a:rPr lang="en-US" sz="2000" b="1" dirty="0"/>
              <a:t>1010101111101110000</a:t>
            </a:r>
          </a:p>
          <a:p>
            <a:r>
              <a:rPr lang="en-US" sz="2000" b="1" dirty="0"/>
              <a:t>1010101010001111000</a:t>
            </a:r>
          </a:p>
        </p:txBody>
      </p:sp>
      <p:sp>
        <p:nvSpPr>
          <p:cNvPr id="7" name="Rectangle 6">
            <a:extLst>
              <a:ext uri="{FF2B5EF4-FFF2-40B4-BE49-F238E27FC236}">
                <a16:creationId xmlns:a16="http://schemas.microsoft.com/office/drawing/2014/main" id="{62FB9257-1778-427D-867F-45EF93F01E69}"/>
              </a:ext>
            </a:extLst>
          </p:cNvPr>
          <p:cNvSpPr/>
          <p:nvPr/>
        </p:nvSpPr>
        <p:spPr>
          <a:xfrm>
            <a:off x="6858000" y="3104225"/>
            <a:ext cx="1752600" cy="132343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Java Virtual Machine</a:t>
            </a:r>
          </a:p>
        </p:txBody>
      </p:sp>
      <p:sp>
        <p:nvSpPr>
          <p:cNvPr id="8" name="Arrow: Down 7">
            <a:extLst>
              <a:ext uri="{FF2B5EF4-FFF2-40B4-BE49-F238E27FC236}">
                <a16:creationId xmlns:a16="http://schemas.microsoft.com/office/drawing/2014/main" id="{0136A3FD-98CC-4CD4-94EA-0370A5C29396}"/>
              </a:ext>
            </a:extLst>
          </p:cNvPr>
          <p:cNvSpPr/>
          <p:nvPr/>
        </p:nvSpPr>
        <p:spPr>
          <a:xfrm>
            <a:off x="2438400" y="4114800"/>
            <a:ext cx="484632" cy="97840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170047D9-DF52-4CAE-8C24-FF32F9EFDA9A}"/>
              </a:ext>
            </a:extLst>
          </p:cNvPr>
          <p:cNvSpPr/>
          <p:nvPr/>
        </p:nvSpPr>
        <p:spPr>
          <a:xfrm rot="16200000">
            <a:off x="3594441" y="5468112"/>
            <a:ext cx="484632" cy="97840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5637F83-1A6A-4631-9F32-132B5CD2AB2E}"/>
              </a:ext>
            </a:extLst>
          </p:cNvPr>
          <p:cNvSpPr txBox="1"/>
          <p:nvPr/>
        </p:nvSpPr>
        <p:spPr>
          <a:xfrm>
            <a:off x="6101932" y="4652004"/>
            <a:ext cx="2925801" cy="400110"/>
          </a:xfrm>
          <a:prstGeom prst="rect">
            <a:avLst/>
          </a:prstGeom>
          <a:noFill/>
        </p:spPr>
        <p:txBody>
          <a:bodyPr wrap="none" rtlCol="0">
            <a:spAutoFit/>
          </a:bodyPr>
          <a:lstStyle/>
          <a:p>
            <a:r>
              <a:rPr lang="en-US" sz="2000" b="1" dirty="0"/>
              <a:t>1100101001111010101</a:t>
            </a:r>
          </a:p>
        </p:txBody>
      </p:sp>
      <p:sp>
        <p:nvSpPr>
          <p:cNvPr id="11" name="Arrow: Bent-Up 10">
            <a:extLst>
              <a:ext uri="{FF2B5EF4-FFF2-40B4-BE49-F238E27FC236}">
                <a16:creationId xmlns:a16="http://schemas.microsoft.com/office/drawing/2014/main" id="{65221BC5-963B-4C5F-9A03-A0F0881E3E3F}"/>
              </a:ext>
            </a:extLst>
          </p:cNvPr>
          <p:cNvSpPr/>
          <p:nvPr/>
        </p:nvSpPr>
        <p:spPr>
          <a:xfrm>
            <a:off x="7297293" y="5093208"/>
            <a:ext cx="1227582" cy="1202647"/>
          </a:xfrm>
          <a:prstGeom prst="bentUpArrow">
            <a:avLst>
              <a:gd name="adj1" fmla="val 20986"/>
              <a:gd name="adj2" fmla="val 15856"/>
              <a:gd name="adj3" fmla="val 25446"/>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pic>
        <p:nvPicPr>
          <p:cNvPr id="12" name="Picture 2" descr="FA80486SXSF33">
            <a:extLst>
              <a:ext uri="{FF2B5EF4-FFF2-40B4-BE49-F238E27FC236}">
                <a16:creationId xmlns:a16="http://schemas.microsoft.com/office/drawing/2014/main" id="{976C2A21-DE49-4209-BA7C-B1FE2655CFA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34200" y="208390"/>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13" name="Arrow: Down 12">
            <a:extLst>
              <a:ext uri="{FF2B5EF4-FFF2-40B4-BE49-F238E27FC236}">
                <a16:creationId xmlns:a16="http://schemas.microsoft.com/office/drawing/2014/main" id="{AD528ABD-B088-4B6C-B3DC-B12DC14E0004}"/>
              </a:ext>
            </a:extLst>
          </p:cNvPr>
          <p:cNvSpPr/>
          <p:nvPr/>
        </p:nvSpPr>
        <p:spPr>
          <a:xfrm flipV="1">
            <a:off x="7614601" y="2062037"/>
            <a:ext cx="484632" cy="1171671"/>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2534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517AC-D5FC-4656-96A3-E01AB2E45EF8}"/>
              </a:ext>
            </a:extLst>
          </p:cNvPr>
          <p:cNvSpPr>
            <a:spLocks noGrp="1"/>
          </p:cNvSpPr>
          <p:nvPr>
            <p:ph type="title"/>
          </p:nvPr>
        </p:nvSpPr>
        <p:spPr/>
        <p:txBody>
          <a:bodyPr/>
          <a:lstStyle/>
          <a:p>
            <a:r>
              <a:rPr lang="en-US" dirty="0"/>
              <a:t>Why This is Useful</a:t>
            </a:r>
          </a:p>
        </p:txBody>
      </p:sp>
      <p:sp>
        <p:nvSpPr>
          <p:cNvPr id="3" name="Content Placeholder 2">
            <a:extLst>
              <a:ext uri="{FF2B5EF4-FFF2-40B4-BE49-F238E27FC236}">
                <a16:creationId xmlns:a16="http://schemas.microsoft.com/office/drawing/2014/main" id="{2F9CE961-5318-4CC4-97B7-A3C531D54F79}"/>
              </a:ext>
            </a:extLst>
          </p:cNvPr>
          <p:cNvSpPr>
            <a:spLocks noGrp="1"/>
          </p:cNvSpPr>
          <p:nvPr>
            <p:ph idx="1"/>
          </p:nvPr>
        </p:nvSpPr>
        <p:spPr/>
        <p:txBody>
          <a:bodyPr/>
          <a:lstStyle/>
          <a:p>
            <a:r>
              <a:rPr lang="en-US" sz="1500" dirty="0"/>
              <a:t>Everything in a computer is a number. Programs, Data, </a:t>
            </a:r>
            <a:r>
              <a:rPr lang="en-US" sz="1500" dirty="0" err="1"/>
              <a:t>etc</a:t>
            </a:r>
            <a:endParaRPr lang="en-US" sz="1500" dirty="0"/>
          </a:p>
          <a:p>
            <a:r>
              <a:rPr lang="en-US" sz="1500" dirty="0"/>
              <a:t>This is great because programs and data can be stored the same way</a:t>
            </a:r>
          </a:p>
          <a:p>
            <a:r>
              <a:rPr lang="en-US" sz="1500" dirty="0"/>
              <a:t>Everything can be copied over a network the same way</a:t>
            </a:r>
            <a:endParaRPr lang="en-US" sz="1350" dirty="0"/>
          </a:p>
          <a:p>
            <a:endParaRPr lang="en-US" dirty="0"/>
          </a:p>
        </p:txBody>
      </p:sp>
    </p:spTree>
    <p:extLst>
      <p:ext uri="{BB962C8B-B14F-4D97-AF65-F5344CB8AC3E}">
        <p14:creationId xmlns:p14="http://schemas.microsoft.com/office/powerpoint/2010/main" val="417126569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p:cNvSpPr/>
          <p:nvPr/>
        </p:nvSpPr>
        <p:spPr>
          <a:xfrm>
            <a:off x="3505200" y="1263598"/>
            <a:ext cx="2362200" cy="5334000"/>
          </a:xfrm>
          <a:prstGeom prst="roundRect">
            <a:avLst/>
          </a:prstGeom>
          <a:solidFill>
            <a:srgbClr val="929393"/>
          </a:solidFill>
          <a:ln>
            <a:no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b" anchorCtr="1">
            <a:noAutofit/>
          </a:bodyPr>
          <a:lstStyle/>
          <a:p>
            <a:pPr algn="ctr"/>
            <a:r>
              <a:rPr lang="en-US" sz="2800" dirty="0">
                <a:solidFill>
                  <a:schemeClr val="bg1"/>
                </a:solidFill>
              </a:rPr>
              <a:t>Process</a:t>
            </a:r>
            <a:br>
              <a:rPr lang="en-US" sz="2800" dirty="0">
                <a:solidFill>
                  <a:schemeClr val="bg1"/>
                </a:solidFill>
              </a:rPr>
            </a:br>
            <a:r>
              <a:rPr lang="en-US" sz="2800" dirty="0">
                <a:solidFill>
                  <a:schemeClr val="bg1"/>
                </a:solidFill>
              </a:rPr>
              <a:t>Memory</a:t>
            </a:r>
          </a:p>
        </p:txBody>
      </p:sp>
      <p:sp>
        <p:nvSpPr>
          <p:cNvPr id="12" name="Rounded Rectangle 11"/>
          <p:cNvSpPr/>
          <p:nvPr/>
        </p:nvSpPr>
        <p:spPr>
          <a:xfrm>
            <a:off x="304800" y="1295400"/>
            <a:ext cx="2362200" cy="5334000"/>
          </a:xfrm>
          <a:prstGeom prst="roundRect">
            <a:avLst/>
          </a:prstGeom>
          <a:solidFill>
            <a:schemeClr val="accent4"/>
          </a:solidFill>
          <a:ln>
            <a:no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b" anchorCtr="1">
            <a:noAutofit/>
          </a:bodyPr>
          <a:lstStyle/>
          <a:p>
            <a:pPr algn="ctr"/>
            <a:r>
              <a:rPr lang="en-US" sz="2800" dirty="0">
                <a:solidFill>
                  <a:schemeClr val="bg1"/>
                </a:solidFill>
              </a:rPr>
              <a:t>File system</a:t>
            </a:r>
          </a:p>
        </p:txBody>
      </p:sp>
      <p:sp>
        <p:nvSpPr>
          <p:cNvPr id="11" name="Title 10"/>
          <p:cNvSpPr>
            <a:spLocks noGrp="1"/>
          </p:cNvSpPr>
          <p:nvPr>
            <p:ph type="title"/>
          </p:nvPr>
        </p:nvSpPr>
        <p:spPr/>
        <p:txBody>
          <a:bodyPr/>
          <a:lstStyle/>
          <a:p>
            <a:r>
              <a:rPr lang="en-US" dirty="0">
                <a:solidFill>
                  <a:schemeClr val="tx1"/>
                </a:solidFill>
              </a:rPr>
              <a:t>Basic</a:t>
            </a:r>
            <a:r>
              <a:rPr lang="en-US" dirty="0"/>
              <a:t> Execution</a:t>
            </a:r>
            <a:br>
              <a:rPr lang="en-US" dirty="0"/>
            </a:br>
            <a:endParaRPr lang="en-US" dirty="0"/>
          </a:p>
        </p:txBody>
      </p:sp>
      <p:sp>
        <p:nvSpPr>
          <p:cNvPr id="6" name="Rounded Rectangle 5"/>
          <p:cNvSpPr/>
          <p:nvPr/>
        </p:nvSpPr>
        <p:spPr>
          <a:xfrm>
            <a:off x="609600" y="1461374"/>
            <a:ext cx="1752600" cy="2805826"/>
          </a:xfrm>
          <a:prstGeom prst="roundRect">
            <a:avLst/>
          </a:prstGeom>
          <a:solidFill>
            <a:srgbClr val="E47932"/>
          </a:solidFill>
          <a:ln>
            <a:solidFill>
              <a:srgbClr val="E47932"/>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t" anchorCtr="1">
            <a:noAutofit/>
          </a:bodyPr>
          <a:lstStyle/>
          <a:p>
            <a:pPr algn="ctr"/>
            <a:r>
              <a:rPr lang="en-US" sz="2800" dirty="0">
                <a:solidFill>
                  <a:schemeClr val="bg1"/>
                </a:solidFill>
              </a:rPr>
              <a:t>Binary</a:t>
            </a:r>
          </a:p>
        </p:txBody>
      </p:sp>
      <p:grpSp>
        <p:nvGrpSpPr>
          <p:cNvPr id="20" name="Group 19"/>
          <p:cNvGrpSpPr/>
          <p:nvPr/>
        </p:nvGrpSpPr>
        <p:grpSpPr>
          <a:xfrm>
            <a:off x="838201" y="2057400"/>
            <a:ext cx="1295399" cy="1981200"/>
            <a:chOff x="1066801" y="2057400"/>
            <a:chExt cx="1295399" cy="1981200"/>
          </a:xfrm>
        </p:grpSpPr>
        <p:sp>
          <p:nvSpPr>
            <p:cNvPr id="7" name="Rounded Rectangle 6"/>
            <p:cNvSpPr/>
            <p:nvPr/>
          </p:nvSpPr>
          <p:spPr>
            <a:xfrm>
              <a:off x="1066801" y="2057400"/>
              <a:ext cx="1295399" cy="6858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Code </a:t>
              </a:r>
            </a:p>
          </p:txBody>
        </p:sp>
        <p:sp>
          <p:nvSpPr>
            <p:cNvPr id="8" name="Rounded Rectangle 7"/>
            <p:cNvSpPr/>
            <p:nvPr/>
          </p:nvSpPr>
          <p:spPr>
            <a:xfrm>
              <a:off x="1066801" y="2819400"/>
              <a:ext cx="1295399" cy="6096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Data</a:t>
              </a:r>
            </a:p>
          </p:txBody>
        </p:sp>
        <p:sp>
          <p:nvSpPr>
            <p:cNvPr id="10" name="Rounded Rectangle 9"/>
            <p:cNvSpPr/>
            <p:nvPr/>
          </p:nvSpPr>
          <p:spPr>
            <a:xfrm>
              <a:off x="1066801" y="3581400"/>
              <a:ext cx="1295399" cy="4572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a:t>
              </a:r>
            </a:p>
          </p:txBody>
        </p:sp>
      </p:grpSp>
      <p:sp>
        <p:nvSpPr>
          <p:cNvPr id="16" name="Rounded Rectangle 15"/>
          <p:cNvSpPr/>
          <p:nvPr/>
        </p:nvSpPr>
        <p:spPr>
          <a:xfrm>
            <a:off x="4038600" y="3657600"/>
            <a:ext cx="1295399" cy="9144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Stack</a:t>
            </a:r>
          </a:p>
        </p:txBody>
      </p:sp>
      <p:sp>
        <p:nvSpPr>
          <p:cNvPr id="17" name="Rounded Rectangle 16"/>
          <p:cNvSpPr/>
          <p:nvPr/>
        </p:nvSpPr>
        <p:spPr>
          <a:xfrm>
            <a:off x="4038600" y="4648200"/>
            <a:ext cx="1295399" cy="914400"/>
          </a:xfrm>
          <a:prstGeom prst="roundRect">
            <a:avLst/>
          </a:prstGeom>
          <a:solidFill>
            <a:srgbClr val="F4AB70"/>
          </a:solidFill>
          <a:ln>
            <a:solidFill>
              <a:schemeClr val="bg1"/>
            </a:solid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Heap</a:t>
            </a:r>
          </a:p>
        </p:txBody>
      </p:sp>
      <p:sp>
        <p:nvSpPr>
          <p:cNvPr id="21" name="Rounded Rectangle 20"/>
          <p:cNvSpPr/>
          <p:nvPr/>
        </p:nvSpPr>
        <p:spPr>
          <a:xfrm>
            <a:off x="6629400" y="2667000"/>
            <a:ext cx="2362200" cy="1066800"/>
          </a:xfrm>
          <a:prstGeom prst="roundRect">
            <a:avLst/>
          </a:prstGeom>
          <a:solidFill>
            <a:srgbClr val="929393"/>
          </a:solidFill>
          <a:ln>
            <a:noFill/>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wrap="square" rtlCol="0" anchor="ctr" anchorCtr="1">
            <a:noAutofit/>
          </a:bodyPr>
          <a:lstStyle/>
          <a:p>
            <a:pPr algn="ctr"/>
            <a:r>
              <a:rPr lang="en-US" sz="2800" dirty="0">
                <a:solidFill>
                  <a:schemeClr val="bg1"/>
                </a:solidFill>
              </a:rPr>
              <a:t>Processor</a:t>
            </a:r>
          </a:p>
        </p:txBody>
      </p:sp>
      <p:grpSp>
        <p:nvGrpSpPr>
          <p:cNvPr id="30" name="Group 29"/>
          <p:cNvGrpSpPr/>
          <p:nvPr/>
        </p:nvGrpSpPr>
        <p:grpSpPr>
          <a:xfrm>
            <a:off x="5333999" y="1535668"/>
            <a:ext cx="3806968" cy="1131332"/>
            <a:chOff x="5333999" y="1535668"/>
            <a:chExt cx="3806968" cy="1131332"/>
          </a:xfrm>
        </p:grpSpPr>
        <p:cxnSp>
          <p:nvCxnSpPr>
            <p:cNvPr id="3" name="Elbow Connector 2"/>
            <p:cNvCxnSpPr>
              <a:endCxn id="21" idx="0"/>
            </p:cNvCxnSpPr>
            <p:nvPr/>
          </p:nvCxnSpPr>
          <p:spPr>
            <a:xfrm>
              <a:off x="5333999" y="1997333"/>
              <a:ext cx="2476501" cy="669667"/>
            </a:xfrm>
            <a:prstGeom prst="bentConnector2">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019800" y="1535668"/>
              <a:ext cx="3121167" cy="461665"/>
            </a:xfrm>
            <a:prstGeom prst="rect">
              <a:avLst/>
            </a:prstGeom>
            <a:noFill/>
          </p:spPr>
          <p:txBody>
            <a:bodyPr wrap="none" rtlCol="0">
              <a:spAutoFit/>
            </a:bodyPr>
            <a:lstStyle/>
            <a:p>
              <a:r>
                <a:rPr lang="en-US" sz="2400" dirty="0"/>
                <a:t>Fetch, decode, execute</a:t>
              </a:r>
            </a:p>
          </p:txBody>
        </p:sp>
      </p:grpSp>
      <p:sp>
        <p:nvSpPr>
          <p:cNvPr id="28" name="TextBox 27"/>
          <p:cNvSpPr txBox="1"/>
          <p:nvPr/>
        </p:nvSpPr>
        <p:spPr>
          <a:xfrm>
            <a:off x="6934200" y="1066800"/>
            <a:ext cx="184666" cy="369332"/>
          </a:xfrm>
          <a:prstGeom prst="rect">
            <a:avLst/>
          </a:prstGeom>
          <a:noFill/>
        </p:spPr>
        <p:txBody>
          <a:bodyPr wrap="none" rtlCol="0">
            <a:spAutoFit/>
          </a:bodyPr>
          <a:lstStyle/>
          <a:p>
            <a:endParaRPr lang="en-US" dirty="0"/>
          </a:p>
        </p:txBody>
      </p:sp>
      <p:grpSp>
        <p:nvGrpSpPr>
          <p:cNvPr id="31" name="Group 30"/>
          <p:cNvGrpSpPr/>
          <p:nvPr/>
        </p:nvGrpSpPr>
        <p:grpSpPr>
          <a:xfrm>
            <a:off x="5333999" y="3733800"/>
            <a:ext cx="2802637" cy="1840775"/>
            <a:chOff x="5333999" y="3733800"/>
            <a:chExt cx="2802637" cy="1840775"/>
          </a:xfrm>
        </p:grpSpPr>
        <p:cxnSp>
          <p:nvCxnSpPr>
            <p:cNvPr id="19" name="Elbow Connector 18"/>
            <p:cNvCxnSpPr/>
            <p:nvPr/>
          </p:nvCxnSpPr>
          <p:spPr>
            <a:xfrm flipV="1">
              <a:off x="5333999" y="3810000"/>
              <a:ext cx="2476501" cy="381000"/>
            </a:xfrm>
            <a:prstGeom prst="bentConnector2">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5" name="Elbow Connector 24"/>
            <p:cNvCxnSpPr>
              <a:endCxn id="21" idx="2"/>
            </p:cNvCxnSpPr>
            <p:nvPr/>
          </p:nvCxnSpPr>
          <p:spPr>
            <a:xfrm flipV="1">
              <a:off x="5333999" y="3733800"/>
              <a:ext cx="2476501" cy="1371600"/>
            </a:xfrm>
            <a:prstGeom prst="bentConnector2">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6019800" y="5112910"/>
              <a:ext cx="2116836" cy="461665"/>
            </a:xfrm>
            <a:prstGeom prst="rect">
              <a:avLst/>
            </a:prstGeom>
            <a:noFill/>
          </p:spPr>
          <p:txBody>
            <a:bodyPr wrap="none" rtlCol="0">
              <a:spAutoFit/>
            </a:bodyPr>
            <a:lstStyle/>
            <a:p>
              <a:r>
                <a:rPr lang="en-US" sz="2400" dirty="0"/>
                <a:t>read and write</a:t>
              </a:r>
            </a:p>
          </p:txBody>
        </p:sp>
      </p:grpSp>
    </p:spTree>
    <p:extLst>
      <p:ext uri="{BB962C8B-B14F-4D97-AF65-F5344CB8AC3E}">
        <p14:creationId xmlns:p14="http://schemas.microsoft.com/office/powerpoint/2010/main" val="3220369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3.59597E-6 3.98334E-6 L 0.34572 -0.06662 " pathEditMode="relative" rAng="0" ptsTypes="AA">
                                      <p:cBhvr>
                                        <p:cTn id="6" dur="2000" fill="hold"/>
                                        <p:tgtEl>
                                          <p:spTgt spid="20"/>
                                        </p:tgtEl>
                                        <p:attrNameLst>
                                          <p:attrName>ppt_x</p:attrName>
                                          <p:attrName>ppt_y</p:attrName>
                                        </p:attrNameLst>
                                      </p:cBhvr>
                                      <p:rCtr x="17286" y="-3331"/>
                                    </p:animMotion>
                                  </p:childTnLst>
                                </p:cTn>
                              </p:par>
                            </p:childTnLst>
                          </p:cTn>
                        </p:par>
                        <p:par>
                          <p:cTn id="7" fill="hold">
                            <p:stCondLst>
                              <p:cond delay="2000"/>
                            </p:stCondLst>
                            <p:childTnLst>
                              <p:par>
                                <p:cTn id="8" presetID="1" presetClass="entr" presetSubtype="0" fill="hold" grpId="0" nodeType="afterEffect">
                                  <p:stCondLst>
                                    <p:cond delay="0"/>
                                  </p:stCondLst>
                                  <p:childTnLst>
                                    <p:set>
                                      <p:cBhvr>
                                        <p:cTn id="9" dur="1" fill="hold">
                                          <p:stCondLst>
                                            <p:cond delay="0"/>
                                          </p:stCondLst>
                                        </p:cTn>
                                        <p:tgtEl>
                                          <p:spTgt spid="16"/>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C6BC-90F0-45BA-A345-369723EF4F0B}"/>
              </a:ext>
            </a:extLst>
          </p:cNvPr>
          <p:cNvSpPr>
            <a:spLocks noGrp="1"/>
          </p:cNvSpPr>
          <p:nvPr>
            <p:ph type="title"/>
          </p:nvPr>
        </p:nvSpPr>
        <p:spPr/>
        <p:txBody>
          <a:bodyPr/>
          <a:lstStyle/>
          <a:p>
            <a:r>
              <a:rPr lang="en-US" dirty="0"/>
              <a:t>Binary Sizes</a:t>
            </a:r>
          </a:p>
        </p:txBody>
      </p:sp>
      <p:sp>
        <p:nvSpPr>
          <p:cNvPr id="3" name="Content Placeholder 2">
            <a:extLst>
              <a:ext uri="{FF2B5EF4-FFF2-40B4-BE49-F238E27FC236}">
                <a16:creationId xmlns:a16="http://schemas.microsoft.com/office/drawing/2014/main" id="{E573F7C5-B4B3-44FE-9B74-82D37F896467}"/>
              </a:ext>
            </a:extLst>
          </p:cNvPr>
          <p:cNvSpPr>
            <a:spLocks noGrp="1"/>
          </p:cNvSpPr>
          <p:nvPr>
            <p:ph idx="1"/>
          </p:nvPr>
        </p:nvSpPr>
        <p:spPr/>
        <p:txBody>
          <a:bodyPr/>
          <a:lstStyle/>
          <a:p>
            <a:r>
              <a:rPr lang="en-US" dirty="0"/>
              <a:t>A one or a zero is a “bit”</a:t>
            </a:r>
          </a:p>
          <a:p>
            <a:r>
              <a:rPr lang="en-US" dirty="0"/>
              <a:t>8 bits is a byte</a:t>
            </a:r>
          </a:p>
          <a:p>
            <a:r>
              <a:rPr lang="en-US" dirty="0"/>
              <a:t>Let’s use our command line to see how big files are:</a:t>
            </a:r>
          </a:p>
          <a:p>
            <a:pPr lvl="1"/>
            <a:r>
              <a:rPr lang="en-US" dirty="0"/>
              <a:t>Open a terminal on Mac or the </a:t>
            </a:r>
            <a:r>
              <a:rPr lang="en-US" dirty="0" err="1"/>
              <a:t>cmd</a:t>
            </a:r>
            <a:r>
              <a:rPr lang="en-US" dirty="0"/>
              <a:t> shell on Windows</a:t>
            </a:r>
          </a:p>
          <a:p>
            <a:pPr lvl="1"/>
            <a:r>
              <a:rPr lang="en-US" dirty="0"/>
              <a:t>Type “ls –l” on Mac or “</a:t>
            </a:r>
            <a:r>
              <a:rPr lang="en-US" dirty="0" err="1"/>
              <a:t>dir</a:t>
            </a:r>
            <a:r>
              <a:rPr lang="en-US" dirty="0"/>
              <a:t>” on Windows</a:t>
            </a:r>
          </a:p>
        </p:txBody>
      </p:sp>
      <p:pic>
        <p:nvPicPr>
          <p:cNvPr id="4" name="Picture 3">
            <a:extLst>
              <a:ext uri="{FF2B5EF4-FFF2-40B4-BE49-F238E27FC236}">
                <a16:creationId xmlns:a16="http://schemas.microsoft.com/office/drawing/2014/main" id="{F09B5A36-4826-40B5-A840-64370EBE22D3}"/>
              </a:ext>
            </a:extLst>
          </p:cNvPr>
          <p:cNvPicPr>
            <a:picLocks noChangeAspect="1"/>
          </p:cNvPicPr>
          <p:nvPr/>
        </p:nvPicPr>
        <p:blipFill>
          <a:blip r:embed="rId2"/>
          <a:stretch>
            <a:fillRect/>
          </a:stretch>
        </p:blipFill>
        <p:spPr>
          <a:xfrm>
            <a:off x="3798787" y="607210"/>
            <a:ext cx="5112542" cy="2380789"/>
          </a:xfrm>
          <a:prstGeom prst="rect">
            <a:avLst/>
          </a:prstGeom>
        </p:spPr>
      </p:pic>
      <p:pic>
        <p:nvPicPr>
          <p:cNvPr id="5" name="Picture 4">
            <a:extLst>
              <a:ext uri="{FF2B5EF4-FFF2-40B4-BE49-F238E27FC236}">
                <a16:creationId xmlns:a16="http://schemas.microsoft.com/office/drawing/2014/main" id="{77D2D3B1-25E8-4A1C-849D-CA611E3EA206}"/>
              </a:ext>
            </a:extLst>
          </p:cNvPr>
          <p:cNvPicPr>
            <a:picLocks noChangeAspect="1"/>
          </p:cNvPicPr>
          <p:nvPr/>
        </p:nvPicPr>
        <p:blipFill>
          <a:blip r:embed="rId3"/>
          <a:stretch>
            <a:fillRect/>
          </a:stretch>
        </p:blipFill>
        <p:spPr>
          <a:xfrm>
            <a:off x="685800" y="5029200"/>
            <a:ext cx="5472058" cy="1524000"/>
          </a:xfrm>
          <a:prstGeom prst="rect">
            <a:avLst/>
          </a:prstGeom>
        </p:spPr>
      </p:pic>
    </p:spTree>
    <p:extLst>
      <p:ext uri="{BB962C8B-B14F-4D97-AF65-F5344CB8AC3E}">
        <p14:creationId xmlns:p14="http://schemas.microsoft.com/office/powerpoint/2010/main" val="357422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C9B26-CB03-4C3A-8930-9578152972A8}"/>
              </a:ext>
            </a:extLst>
          </p:cNvPr>
          <p:cNvSpPr>
            <a:spLocks noGrp="1"/>
          </p:cNvSpPr>
          <p:nvPr>
            <p:ph type="title"/>
          </p:nvPr>
        </p:nvSpPr>
        <p:spPr/>
        <p:txBody>
          <a:bodyPr/>
          <a:lstStyle/>
          <a:p>
            <a:r>
              <a:rPr lang="en-US" dirty="0"/>
              <a:t>Binary is Often Represented as Hex</a:t>
            </a:r>
          </a:p>
        </p:txBody>
      </p:sp>
      <p:sp>
        <p:nvSpPr>
          <p:cNvPr id="3" name="Content Placeholder 2">
            <a:extLst>
              <a:ext uri="{FF2B5EF4-FFF2-40B4-BE49-F238E27FC236}">
                <a16:creationId xmlns:a16="http://schemas.microsoft.com/office/drawing/2014/main" id="{33A18937-DDA5-47D4-B179-7E93754E88FE}"/>
              </a:ext>
            </a:extLst>
          </p:cNvPr>
          <p:cNvSpPr>
            <a:spLocks noGrp="1"/>
          </p:cNvSpPr>
          <p:nvPr>
            <p:ph idx="1"/>
          </p:nvPr>
        </p:nvSpPr>
        <p:spPr/>
        <p:txBody>
          <a:bodyPr/>
          <a:lstStyle/>
          <a:p>
            <a:r>
              <a:rPr lang="en-US" dirty="0"/>
              <a:t>Binary is Base 2</a:t>
            </a:r>
          </a:p>
          <a:p>
            <a:r>
              <a:rPr lang="en-US" dirty="0"/>
              <a:t>For “short hand”, binary is often written in Base 16</a:t>
            </a:r>
          </a:p>
          <a:p>
            <a:r>
              <a:rPr lang="en-US" dirty="0"/>
              <a:t>This is because there is a 1:1 mapping between 4 bits and 1 Hex number:</a:t>
            </a:r>
          </a:p>
          <a:p>
            <a:pPr marL="171450" lvl="1" indent="0">
              <a:buNone/>
            </a:pPr>
            <a:endParaRPr lang="en-US" dirty="0"/>
          </a:p>
          <a:p>
            <a:pPr marL="171450" lvl="1" indent="0">
              <a:buNone/>
            </a:pPr>
            <a:endParaRPr lang="en-US" dirty="0"/>
          </a:p>
          <a:p>
            <a:pPr marL="171450" lvl="1" indent="0">
              <a:buNone/>
            </a:pPr>
            <a:endParaRPr lang="en-US" dirty="0"/>
          </a:p>
          <a:p>
            <a:pPr marL="171450" lvl="1" indent="0">
              <a:buNone/>
            </a:pPr>
            <a:endParaRPr lang="en-US" dirty="0"/>
          </a:p>
        </p:txBody>
      </p:sp>
      <p:graphicFrame>
        <p:nvGraphicFramePr>
          <p:cNvPr id="4" name="Table 4">
            <a:extLst>
              <a:ext uri="{FF2B5EF4-FFF2-40B4-BE49-F238E27FC236}">
                <a16:creationId xmlns:a16="http://schemas.microsoft.com/office/drawing/2014/main" id="{0A6716D5-02FA-4CA1-BD9F-39DAB7F2289F}"/>
              </a:ext>
            </a:extLst>
          </p:cNvPr>
          <p:cNvGraphicFramePr>
            <a:graphicFrameLocks noGrp="1"/>
          </p:cNvGraphicFramePr>
          <p:nvPr>
            <p:extLst>
              <p:ext uri="{D42A27DB-BD31-4B8C-83A1-F6EECF244321}">
                <p14:modId xmlns:p14="http://schemas.microsoft.com/office/powerpoint/2010/main" val="1641995645"/>
              </p:ext>
            </p:extLst>
          </p:nvPr>
        </p:nvGraphicFramePr>
        <p:xfrm>
          <a:off x="914400" y="4305870"/>
          <a:ext cx="7315200" cy="1493520"/>
        </p:xfrm>
        <a:graphic>
          <a:graphicData uri="http://schemas.openxmlformats.org/drawingml/2006/table">
            <a:tbl>
              <a:tblPr firstRow="1" bandRow="1">
                <a:tableStyleId>{5C22544A-7EE6-4342-B048-85BDC9FD1C3A}</a:tableStyleId>
              </a:tblPr>
              <a:tblGrid>
                <a:gridCol w="1828800">
                  <a:extLst>
                    <a:ext uri="{9D8B030D-6E8A-4147-A177-3AD203B41FA5}">
                      <a16:colId xmlns:a16="http://schemas.microsoft.com/office/drawing/2014/main" val="282265207"/>
                    </a:ext>
                  </a:extLst>
                </a:gridCol>
                <a:gridCol w="1828800">
                  <a:extLst>
                    <a:ext uri="{9D8B030D-6E8A-4147-A177-3AD203B41FA5}">
                      <a16:colId xmlns:a16="http://schemas.microsoft.com/office/drawing/2014/main" val="3056311465"/>
                    </a:ext>
                  </a:extLst>
                </a:gridCol>
                <a:gridCol w="1828800">
                  <a:extLst>
                    <a:ext uri="{9D8B030D-6E8A-4147-A177-3AD203B41FA5}">
                      <a16:colId xmlns:a16="http://schemas.microsoft.com/office/drawing/2014/main" val="3363779873"/>
                    </a:ext>
                  </a:extLst>
                </a:gridCol>
                <a:gridCol w="1828800">
                  <a:extLst>
                    <a:ext uri="{9D8B030D-6E8A-4147-A177-3AD203B41FA5}">
                      <a16:colId xmlns:a16="http://schemas.microsoft.com/office/drawing/2014/main" val="756421929"/>
                    </a:ext>
                  </a:extLst>
                </a:gridCol>
              </a:tblGrid>
              <a:tr h="480060">
                <a:tc>
                  <a:txBody>
                    <a:bodyPr/>
                    <a:lstStyle/>
                    <a:p>
                      <a:r>
                        <a:rPr lang="en-US" sz="1600" dirty="0"/>
                        <a:t>0000 – 0</a:t>
                      </a:r>
                    </a:p>
                  </a:txBody>
                  <a:tcPr marL="68580" marR="68580" marT="34290" marB="34290"/>
                </a:tc>
                <a:tc>
                  <a:txBody>
                    <a:bodyPr/>
                    <a:lstStyle/>
                    <a:p>
                      <a:r>
                        <a:rPr lang="en-US" sz="1600" dirty="0"/>
                        <a:t>0100 – 4</a:t>
                      </a:r>
                    </a:p>
                  </a:txBody>
                  <a:tcPr marL="68580" marR="68580" marT="34290" marB="34290"/>
                </a:tc>
                <a:tc>
                  <a:txBody>
                    <a:bodyPr/>
                    <a:lstStyle/>
                    <a:p>
                      <a:r>
                        <a:rPr lang="en-US" sz="1600" dirty="0"/>
                        <a:t>1000 – 8</a:t>
                      </a:r>
                    </a:p>
                  </a:txBody>
                  <a:tcPr marL="68580" marR="68580" marT="34290" marB="34290"/>
                </a:tc>
                <a:tc>
                  <a:txBody>
                    <a:bodyPr/>
                    <a:lstStyle/>
                    <a:p>
                      <a:r>
                        <a:rPr lang="en-US" sz="1600" dirty="0"/>
                        <a:t>1100 – C (hex 12)</a:t>
                      </a:r>
                    </a:p>
                  </a:txBody>
                  <a:tcPr marL="68580" marR="68580" marT="34290" marB="34290"/>
                </a:tc>
                <a:extLst>
                  <a:ext uri="{0D108BD9-81ED-4DB2-BD59-A6C34878D82A}">
                    <a16:rowId xmlns:a16="http://schemas.microsoft.com/office/drawing/2014/main" val="363531049"/>
                  </a:ext>
                </a:extLst>
              </a:tr>
              <a:tr h="278130">
                <a:tc>
                  <a:txBody>
                    <a:bodyPr/>
                    <a:lstStyle/>
                    <a:p>
                      <a:r>
                        <a:rPr lang="en-US" sz="1600" dirty="0"/>
                        <a:t>0001 – 1</a:t>
                      </a:r>
                    </a:p>
                  </a:txBody>
                  <a:tcPr marL="68580" marR="68580" marT="34290" marB="34290"/>
                </a:tc>
                <a:tc>
                  <a:txBody>
                    <a:bodyPr/>
                    <a:lstStyle/>
                    <a:p>
                      <a:r>
                        <a:rPr lang="en-US" sz="1600" dirty="0"/>
                        <a:t>0101 – 5</a:t>
                      </a:r>
                    </a:p>
                  </a:txBody>
                  <a:tcPr marL="68580" marR="68580" marT="34290" marB="34290"/>
                </a:tc>
                <a:tc>
                  <a:txBody>
                    <a:bodyPr/>
                    <a:lstStyle/>
                    <a:p>
                      <a:r>
                        <a:rPr lang="en-US" sz="1600" dirty="0"/>
                        <a:t>1001 – 9</a:t>
                      </a:r>
                    </a:p>
                  </a:txBody>
                  <a:tcPr marL="68580" marR="68580" marT="34290" marB="34290"/>
                </a:tc>
                <a:tc>
                  <a:txBody>
                    <a:bodyPr/>
                    <a:lstStyle/>
                    <a:p>
                      <a:r>
                        <a:rPr lang="en-US" sz="1600" dirty="0"/>
                        <a:t>1101 – D (hex 13)</a:t>
                      </a:r>
                    </a:p>
                  </a:txBody>
                  <a:tcPr marL="68580" marR="68580" marT="34290" marB="34290"/>
                </a:tc>
                <a:extLst>
                  <a:ext uri="{0D108BD9-81ED-4DB2-BD59-A6C34878D82A}">
                    <a16:rowId xmlns:a16="http://schemas.microsoft.com/office/drawing/2014/main" val="647217079"/>
                  </a:ext>
                </a:extLst>
              </a:tr>
              <a:tr h="278130">
                <a:tc>
                  <a:txBody>
                    <a:bodyPr/>
                    <a:lstStyle/>
                    <a:p>
                      <a:r>
                        <a:rPr lang="en-US" sz="1600" dirty="0"/>
                        <a:t>0010 – 2</a:t>
                      </a:r>
                    </a:p>
                  </a:txBody>
                  <a:tcPr marL="68580" marR="68580" marT="34290" marB="34290"/>
                </a:tc>
                <a:tc>
                  <a:txBody>
                    <a:bodyPr/>
                    <a:lstStyle/>
                    <a:p>
                      <a:r>
                        <a:rPr lang="en-US" sz="1600" dirty="0"/>
                        <a:t>0110 – 6</a:t>
                      </a:r>
                    </a:p>
                  </a:txBody>
                  <a:tcPr marL="68580" marR="68580" marT="34290" marB="34290"/>
                </a:tc>
                <a:tc>
                  <a:txBody>
                    <a:bodyPr/>
                    <a:lstStyle/>
                    <a:p>
                      <a:r>
                        <a:rPr lang="en-US" sz="1600" dirty="0"/>
                        <a:t>1010 – A (hex 10)</a:t>
                      </a:r>
                    </a:p>
                  </a:txBody>
                  <a:tcPr marL="68580" marR="68580" marT="34290" marB="34290"/>
                </a:tc>
                <a:tc>
                  <a:txBody>
                    <a:bodyPr/>
                    <a:lstStyle/>
                    <a:p>
                      <a:r>
                        <a:rPr lang="en-US" sz="1600" dirty="0"/>
                        <a:t>1110 – E (hex 14)</a:t>
                      </a:r>
                    </a:p>
                  </a:txBody>
                  <a:tcPr marL="68580" marR="68580" marT="34290" marB="34290"/>
                </a:tc>
                <a:extLst>
                  <a:ext uri="{0D108BD9-81ED-4DB2-BD59-A6C34878D82A}">
                    <a16:rowId xmlns:a16="http://schemas.microsoft.com/office/drawing/2014/main" val="2238154082"/>
                  </a:ext>
                </a:extLst>
              </a:tr>
              <a:tr h="278130">
                <a:tc>
                  <a:txBody>
                    <a:bodyPr/>
                    <a:lstStyle/>
                    <a:p>
                      <a:r>
                        <a:rPr lang="en-US" sz="1600" dirty="0"/>
                        <a:t>0011 – 3</a:t>
                      </a:r>
                    </a:p>
                  </a:txBody>
                  <a:tcPr marL="68580" marR="68580" marT="34290" marB="34290"/>
                </a:tc>
                <a:tc>
                  <a:txBody>
                    <a:bodyPr/>
                    <a:lstStyle/>
                    <a:p>
                      <a:r>
                        <a:rPr lang="en-US" sz="1600" dirty="0"/>
                        <a:t>0111 - 7</a:t>
                      </a:r>
                    </a:p>
                  </a:txBody>
                  <a:tcPr marL="68580" marR="68580" marT="34290" marB="34290"/>
                </a:tc>
                <a:tc>
                  <a:txBody>
                    <a:bodyPr/>
                    <a:lstStyle/>
                    <a:p>
                      <a:r>
                        <a:rPr lang="en-US" sz="1600" dirty="0"/>
                        <a:t>1011 – B (hex 11)</a:t>
                      </a:r>
                    </a:p>
                  </a:txBody>
                  <a:tcPr marL="68580" marR="68580" marT="34290" marB="34290"/>
                </a:tc>
                <a:tc>
                  <a:txBody>
                    <a:bodyPr/>
                    <a:lstStyle/>
                    <a:p>
                      <a:r>
                        <a:rPr lang="en-US" sz="1600" dirty="0"/>
                        <a:t>1111 – F (hex 15)</a:t>
                      </a:r>
                    </a:p>
                  </a:txBody>
                  <a:tcPr marL="68580" marR="68580" marT="34290" marB="34290"/>
                </a:tc>
                <a:extLst>
                  <a:ext uri="{0D108BD9-81ED-4DB2-BD59-A6C34878D82A}">
                    <a16:rowId xmlns:a16="http://schemas.microsoft.com/office/drawing/2014/main" val="1986921818"/>
                  </a:ext>
                </a:extLst>
              </a:tr>
            </a:tbl>
          </a:graphicData>
        </a:graphic>
      </p:graphicFrame>
    </p:spTree>
    <p:extLst>
      <p:ext uri="{BB962C8B-B14F-4D97-AF65-F5344CB8AC3E}">
        <p14:creationId xmlns:p14="http://schemas.microsoft.com/office/powerpoint/2010/main" val="33148545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86878-ACB4-4337-8086-FCBB2D7C5321}"/>
              </a:ext>
            </a:extLst>
          </p:cNvPr>
          <p:cNvSpPr>
            <a:spLocks noGrp="1"/>
          </p:cNvSpPr>
          <p:nvPr>
            <p:ph type="title"/>
          </p:nvPr>
        </p:nvSpPr>
        <p:spPr/>
        <p:txBody>
          <a:bodyPr/>
          <a:lstStyle/>
          <a:p>
            <a:r>
              <a:rPr lang="en-US" dirty="0"/>
              <a:t>Convert to Binary/Decimal</a:t>
            </a:r>
          </a:p>
        </p:txBody>
      </p:sp>
      <p:sp>
        <p:nvSpPr>
          <p:cNvPr id="3" name="Content Placeholder 2">
            <a:extLst>
              <a:ext uri="{FF2B5EF4-FFF2-40B4-BE49-F238E27FC236}">
                <a16:creationId xmlns:a16="http://schemas.microsoft.com/office/drawing/2014/main" id="{7BE63228-E9E0-4405-9D33-53469EBCADBB}"/>
              </a:ext>
            </a:extLst>
          </p:cNvPr>
          <p:cNvSpPr>
            <a:spLocks noGrp="1"/>
          </p:cNvSpPr>
          <p:nvPr>
            <p:ph idx="1"/>
          </p:nvPr>
        </p:nvSpPr>
        <p:spPr/>
        <p:txBody>
          <a:bodyPr/>
          <a:lstStyle/>
          <a:p>
            <a:r>
              <a:rPr lang="en-US" dirty="0"/>
              <a:t>0xFF</a:t>
            </a:r>
          </a:p>
          <a:p>
            <a:r>
              <a:rPr lang="en-US" dirty="0"/>
              <a:t>0x10</a:t>
            </a:r>
          </a:p>
          <a:p>
            <a:r>
              <a:rPr lang="en-US" dirty="0"/>
              <a:t>0xA3</a:t>
            </a:r>
          </a:p>
          <a:p>
            <a:r>
              <a:rPr lang="en-US" dirty="0"/>
              <a:t>0x8C</a:t>
            </a:r>
          </a:p>
          <a:p>
            <a:r>
              <a:rPr lang="en-US" dirty="0"/>
              <a:t>0xF0</a:t>
            </a:r>
          </a:p>
          <a:p>
            <a:r>
              <a:rPr lang="en-US" dirty="0"/>
              <a:t>0x0F</a:t>
            </a:r>
          </a:p>
        </p:txBody>
      </p:sp>
      <p:sp>
        <p:nvSpPr>
          <p:cNvPr id="4" name="TextBox 3">
            <a:extLst>
              <a:ext uri="{FF2B5EF4-FFF2-40B4-BE49-F238E27FC236}">
                <a16:creationId xmlns:a16="http://schemas.microsoft.com/office/drawing/2014/main" id="{1E1DFF42-0C31-4B75-86D6-298673B8C01A}"/>
              </a:ext>
            </a:extLst>
          </p:cNvPr>
          <p:cNvSpPr txBox="1"/>
          <p:nvPr/>
        </p:nvSpPr>
        <p:spPr>
          <a:xfrm>
            <a:off x="4371600" y="3124200"/>
            <a:ext cx="3962400" cy="1384995"/>
          </a:xfrm>
          <a:prstGeom prst="rect">
            <a:avLst/>
          </a:prstGeom>
          <a:noFill/>
        </p:spPr>
        <p:txBody>
          <a:bodyPr wrap="square" rtlCol="0">
            <a:spAutoFit/>
          </a:bodyPr>
          <a:lstStyle/>
          <a:p>
            <a:pPr algn="just"/>
            <a:r>
              <a:rPr lang="en-US" sz="2800" dirty="0"/>
              <a:t>Please use 8 bits for the binary. Leading 0’s are fine</a:t>
            </a:r>
          </a:p>
        </p:txBody>
      </p:sp>
    </p:spTree>
    <p:extLst>
      <p:ext uri="{BB962C8B-B14F-4D97-AF65-F5344CB8AC3E}">
        <p14:creationId xmlns:p14="http://schemas.microsoft.com/office/powerpoint/2010/main" val="1867375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7AF46513-5B0D-4B03-9323-32F3F0BFC9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3635</TotalTime>
  <Words>2444</Words>
  <Application>Microsoft Office PowerPoint</Application>
  <PresentationFormat>On-screen Show (4:3)</PresentationFormat>
  <Paragraphs>581</Paragraphs>
  <Slides>62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62</vt:i4>
      </vt:variant>
    </vt:vector>
  </HeadingPairs>
  <TitlesOfParts>
    <vt:vector size="68" baseType="lpstr">
      <vt:lpstr>Arial</vt:lpstr>
      <vt:lpstr>Calibri</vt:lpstr>
      <vt:lpstr>Century Gothic</vt:lpstr>
      <vt:lpstr>Courier New</vt:lpstr>
      <vt:lpstr>Wingdings 2</vt:lpstr>
      <vt:lpstr>Quotable</vt:lpstr>
      <vt:lpstr>Intro to Computers</vt:lpstr>
      <vt:lpstr>Three Major Computer Parts</vt:lpstr>
      <vt:lpstr>First, a Word About Data</vt:lpstr>
      <vt:lpstr>Quick Binary Lesson</vt:lpstr>
      <vt:lpstr>What are These Binary Numbers?</vt:lpstr>
      <vt:lpstr>Decode This Shirt</vt:lpstr>
      <vt:lpstr>Binary Sizes</vt:lpstr>
      <vt:lpstr>Binary is Often Represented as Hex</vt:lpstr>
      <vt:lpstr>Convert to Binary/Decimal</vt:lpstr>
      <vt:lpstr>Convert to Binary/Hex</vt:lpstr>
      <vt:lpstr>Interpretation - Letters</vt:lpstr>
      <vt:lpstr>ASCII Exercise</vt:lpstr>
      <vt:lpstr>Interpretation - Images</vt:lpstr>
      <vt:lpstr>2x2 BW Image Example</vt:lpstr>
      <vt:lpstr>larger BW Image Example</vt:lpstr>
      <vt:lpstr>2x2 4 Color Image Example</vt:lpstr>
      <vt:lpstr>Interpretation - Images</vt:lpstr>
      <vt:lpstr>(Side Note, Compression)</vt:lpstr>
      <vt:lpstr>Interpretation - Documents</vt:lpstr>
      <vt:lpstr>HTML Example</vt:lpstr>
      <vt:lpstr>Processors and Binary</vt:lpstr>
      <vt:lpstr>CPU Instructions</vt:lpstr>
      <vt:lpstr>Program Stored On Disk</vt:lpstr>
      <vt:lpstr>Running a Program</vt:lpstr>
      <vt:lpstr>Data Too</vt:lpstr>
      <vt:lpstr>CPU Simulation Example</vt:lpstr>
      <vt:lpstr>8-bit instructions</vt:lpstr>
      <vt:lpstr>Add/Subtract/Mult/Div</vt:lpstr>
      <vt:lpstr>Registers</vt:lpstr>
      <vt:lpstr>Example Add Number</vt:lpstr>
      <vt:lpstr>2 bits?!</vt:lpstr>
      <vt:lpstr>Visualized</vt:lpstr>
      <vt:lpstr>Example Add Register</vt:lpstr>
      <vt:lpstr>Visualized</vt:lpstr>
      <vt:lpstr>Store/Load Commands</vt:lpstr>
      <vt:lpstr>Memory Addresses</vt:lpstr>
      <vt:lpstr>Example Load</vt:lpstr>
      <vt:lpstr>Visualized</vt:lpstr>
      <vt:lpstr>Where are these instructions?</vt:lpstr>
      <vt:lpstr>Jump</vt:lpstr>
      <vt:lpstr>Jump if not Zero</vt:lpstr>
      <vt:lpstr>Wait! Something’s Missing!</vt:lpstr>
      <vt:lpstr>Jump farther?!</vt:lpstr>
      <vt:lpstr>Let’s walk through a program!</vt:lpstr>
      <vt:lpstr>Instructions I</vt:lpstr>
      <vt:lpstr>CHECKPOINT!</vt:lpstr>
      <vt:lpstr>Instructions More Readable</vt:lpstr>
      <vt:lpstr>Instructions II</vt:lpstr>
      <vt:lpstr>Final Answer?</vt:lpstr>
      <vt:lpstr>Instructions More Readable</vt:lpstr>
      <vt:lpstr>Nop (No Operation)</vt:lpstr>
      <vt:lpstr>Repurposing instructions</vt:lpstr>
      <vt:lpstr>Summary</vt:lpstr>
      <vt:lpstr>Creating a Program</vt:lpstr>
      <vt:lpstr>Compiling</vt:lpstr>
      <vt:lpstr>C Example</vt:lpstr>
      <vt:lpstr>Interpreting</vt:lpstr>
      <vt:lpstr>Python Example</vt:lpstr>
      <vt:lpstr>Virtual Machine</vt:lpstr>
      <vt:lpstr>Java Example</vt:lpstr>
      <vt:lpstr>Why This is Useful</vt:lpstr>
      <vt:lpstr>Basic Execution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Usable Security Design</dc:title>
  <dc:creator>Seth Nielson</dc:creator>
  <cp:lastModifiedBy>Seth Nielson</cp:lastModifiedBy>
  <cp:revision>95</cp:revision>
  <dcterms:created xsi:type="dcterms:W3CDTF">2014-01-16T20:48:15Z</dcterms:created>
  <dcterms:modified xsi:type="dcterms:W3CDTF">2022-02-01T02:35:42Z</dcterms:modified>
</cp:coreProperties>
</file>

<file path=docProps/thumbnail.jpeg>
</file>